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93" r:id="rId11"/>
    <p:sldId id="270" r:id="rId12"/>
    <p:sldId id="272" r:id="rId13"/>
    <p:sldId id="275" r:id="rId14"/>
    <p:sldId id="294" r:id="rId15"/>
    <p:sldId id="295" r:id="rId16"/>
    <p:sldId id="283" r:id="rId17"/>
    <p:sldId id="284" r:id="rId18"/>
    <p:sldId id="285" r:id="rId19"/>
    <p:sldId id="286" r:id="rId20"/>
    <p:sldId id="287" r:id="rId21"/>
  </p:sldIdLst>
  <p:sldSz cx="18288000" cy="10287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Canva Sans" panose="020B0600070205080204" charset="0"/>
      <p:regular r:id="rId23"/>
    </p:embeddedFont>
    <p:embeddedFont>
      <p:font typeface="Canva Sans Bold" panose="020B0600070205080204" charset="0"/>
      <p:regular r:id="rId24"/>
    </p:embeddedFont>
    <p:embeddedFont>
      <p:font typeface="Canva Sans Bold Italics" panose="020B0600070205080204" charset="0"/>
      <p:regular r:id="rId25"/>
    </p:embeddedFont>
    <p:embeddedFont>
      <p:font typeface="Inter" panose="020B0600070205080204" charset="0"/>
      <p:regular r:id="rId26"/>
    </p:embeddedFont>
    <p:embeddedFont>
      <p:font typeface="Inter Bold" panose="020B0600070205080204" charset="0"/>
      <p:regular r:id="rId27"/>
    </p:embeddedFont>
    <p:embeddedFont>
      <p:font typeface="Inter Bold Italics" panose="020B0600070205080204" charset="0"/>
      <p:regular r:id="rId28"/>
    </p:embeddedFont>
    <p:embeddedFont>
      <p:font typeface="Inter Italics" panose="020B060007020508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9795"/>
    <a:srgbClr val="35302B"/>
    <a:srgbClr val="2724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A329A1-1DFE-4B76-8AC9-7E8121CD53D3}" v="582" dt="2025-08-28T02:31:57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07/relationships/hdphoto" Target="../media/hdphoto1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11" Type="http://schemas.openxmlformats.org/officeDocument/2006/relationships/image" Target="../media/image3.png"/><Relationship Id="rId5" Type="http://schemas.openxmlformats.org/officeDocument/2006/relationships/image" Target="../media/image5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0" y="8296275"/>
            <a:ext cx="182880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63372" y="1420486"/>
            <a:ext cx="16810228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0"/>
              </a:lnSpc>
            </a:pPr>
            <a:r>
              <a:rPr lang="en-US" sz="10000" dirty="0">
                <a:solidFill>
                  <a:srgbClr val="FFFFFF"/>
                </a:solidFill>
                <a:latin typeface="Inter Bold"/>
              </a:rPr>
              <a:t>PREDICTING ABUNDANCE OF KEY ALGAL SPECIES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63372" y="8334692"/>
            <a:ext cx="11354199" cy="179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spc="67" dirty="0">
                <a:solidFill>
                  <a:srgbClr val="FFFFFF"/>
                </a:solidFill>
                <a:latin typeface="Inter"/>
              </a:rPr>
              <a:t>NICK LAGONI</a:t>
            </a:r>
          </a:p>
          <a:p>
            <a:pPr>
              <a:lnSpc>
                <a:spcPts val="4759"/>
              </a:lnSpc>
            </a:pPr>
            <a:r>
              <a:rPr lang="en-US" sz="3399" spc="67" dirty="0">
                <a:solidFill>
                  <a:srgbClr val="FFFFFF"/>
                </a:solidFill>
                <a:latin typeface="Inter"/>
              </a:rPr>
              <a:t>DSE 6311 – SU 2 2025</a:t>
            </a:r>
          </a:p>
          <a:p>
            <a:pPr>
              <a:lnSpc>
                <a:spcPts val="4759"/>
              </a:lnSpc>
            </a:pPr>
            <a:r>
              <a:rPr lang="en-US" sz="3399" spc="67" dirty="0">
                <a:solidFill>
                  <a:srgbClr val="FFFFFF"/>
                </a:solidFill>
                <a:latin typeface="Inter"/>
              </a:rPr>
              <a:t>8 / 27 /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3372" y="4038347"/>
            <a:ext cx="8580628" cy="2881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Inter"/>
              </a:rPr>
              <a:t>IN THE ROCKY INTERTIDAL OF </a:t>
            </a:r>
          </a:p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dirty="0">
                <a:solidFill>
                  <a:srgbClr val="FFFFFF"/>
                </a:solidFill>
                <a:latin typeface="Inter"/>
              </a:rPr>
              <a:t>ACADIA NATIONAL PARK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BCF297B-6BC9-5AE3-613B-F104D7A6A9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38"/>
    </mc:Choice>
    <mc:Fallback>
      <p:transition spd="slow" advTm="7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EFABF-9C40-ADE6-53EE-0DCE699B6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E7789C2-AFBE-F83A-0B30-17B4D4B67EF3}"/>
              </a:ext>
            </a:extLst>
          </p:cNvPr>
          <p:cNvGrpSpPr/>
          <p:nvPr/>
        </p:nvGrpSpPr>
        <p:grpSpPr>
          <a:xfrm>
            <a:off x="169076" y="4565457"/>
            <a:ext cx="4964029" cy="1405615"/>
            <a:chOff x="0" y="-47625"/>
            <a:chExt cx="1307399" cy="3702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307E64-BFF9-A1F2-9920-6EF35857DD00}"/>
                </a:ext>
              </a:extLst>
            </p:cNvPr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6DBD77-B1E1-8A4A-1497-140016824CF5}"/>
                </a:ext>
              </a:extLst>
            </p:cNvPr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DA22BCF-A898-0AEB-BAB3-46584A86CAAC}"/>
              </a:ext>
            </a:extLst>
          </p:cNvPr>
          <p:cNvSpPr/>
          <p:nvPr/>
        </p:nvSpPr>
        <p:spPr>
          <a:xfrm>
            <a:off x="5335883" y="0"/>
            <a:ext cx="12903338" cy="10287000"/>
          </a:xfrm>
          <a:custGeom>
            <a:avLst/>
            <a:gdLst/>
            <a:ahLst/>
            <a:cxnLst/>
            <a:rect l="l" t="t" r="r" b="b"/>
            <a:pathLst>
              <a:path w="12903338" h="10287000">
                <a:moveTo>
                  <a:pt x="0" y="0"/>
                </a:moveTo>
                <a:lnTo>
                  <a:pt x="12903338" y="0"/>
                </a:lnTo>
                <a:lnTo>
                  <a:pt x="12903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t="-33622" b="-336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CE357C3D-9E4E-E4AF-19C5-3957A403EF1B}"/>
              </a:ext>
            </a:extLst>
          </p:cNvPr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0BC7FAA-3DE6-F586-F2C4-F1CCD88FCCD0}"/>
              </a:ext>
            </a:extLst>
          </p:cNvPr>
          <p:cNvSpPr/>
          <p:nvPr/>
        </p:nvSpPr>
        <p:spPr>
          <a:xfrm>
            <a:off x="8678354" y="850342"/>
            <a:ext cx="2286000" cy="2862519"/>
          </a:xfrm>
          <a:custGeom>
            <a:avLst/>
            <a:gdLst/>
            <a:ahLst/>
            <a:cxnLst/>
            <a:rect l="l" t="t" r="r" b="b"/>
            <a:pathLst>
              <a:path w="1502310" h="2095865">
                <a:moveTo>
                  <a:pt x="0" y="0"/>
                </a:moveTo>
                <a:lnTo>
                  <a:pt x="1502310" y="0"/>
                </a:lnTo>
                <a:lnTo>
                  <a:pt x="1502310" y="2095866"/>
                </a:lnTo>
                <a:lnTo>
                  <a:pt x="0" y="20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69FD2B84-07E9-08D2-54A6-ED70E8EA0EA9}"/>
              </a:ext>
            </a:extLst>
          </p:cNvPr>
          <p:cNvSpPr/>
          <p:nvPr/>
        </p:nvSpPr>
        <p:spPr>
          <a:xfrm>
            <a:off x="6071389" y="4192551"/>
            <a:ext cx="4800598" cy="1700241"/>
          </a:xfrm>
          <a:custGeom>
            <a:avLst/>
            <a:gdLst/>
            <a:ahLst/>
            <a:cxnLst/>
            <a:rect l="l" t="t" r="r" b="b"/>
            <a:pathLst>
              <a:path w="3067279" h="1141313">
                <a:moveTo>
                  <a:pt x="0" y="0"/>
                </a:moveTo>
                <a:lnTo>
                  <a:pt x="3067279" y="0"/>
                </a:lnTo>
                <a:lnTo>
                  <a:pt x="3067279" y="1141313"/>
                </a:lnTo>
                <a:lnTo>
                  <a:pt x="0" y="114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331D0B17-1674-22E9-80CD-978E5FC88FBB}"/>
              </a:ext>
            </a:extLst>
          </p:cNvPr>
          <p:cNvSpPr/>
          <p:nvPr/>
        </p:nvSpPr>
        <p:spPr>
          <a:xfrm>
            <a:off x="6334652" y="861548"/>
            <a:ext cx="1308558" cy="2632541"/>
          </a:xfrm>
          <a:custGeom>
            <a:avLst/>
            <a:gdLst/>
            <a:ahLst/>
            <a:cxnLst/>
            <a:rect l="l" t="t" r="r" b="b"/>
            <a:pathLst>
              <a:path w="1308558" h="2632541">
                <a:moveTo>
                  <a:pt x="0" y="0"/>
                </a:moveTo>
                <a:lnTo>
                  <a:pt x="1308558" y="0"/>
                </a:lnTo>
                <a:lnTo>
                  <a:pt x="1308558" y="2632541"/>
                </a:lnTo>
                <a:lnTo>
                  <a:pt x="0" y="263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00247EE-7A9D-3B4C-FA99-1FFB23C4041B}"/>
              </a:ext>
            </a:extLst>
          </p:cNvPr>
          <p:cNvSpPr txBox="1"/>
          <p:nvPr/>
        </p:nvSpPr>
        <p:spPr>
          <a:xfrm>
            <a:off x="169076" y="4856120"/>
            <a:ext cx="50673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A9795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Motile invertebrate species included in model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205EC36-70C1-ED18-64FE-8B9F7EA4D7CF}"/>
              </a:ext>
            </a:extLst>
          </p:cNvPr>
          <p:cNvSpPr txBox="1"/>
          <p:nvPr/>
        </p:nvSpPr>
        <p:spPr>
          <a:xfrm>
            <a:off x="353413" y="4020392"/>
            <a:ext cx="477969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Invertebrates &amp; Algae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7B945D0-72FB-2691-B252-F614A09D78D7}"/>
              </a:ext>
            </a:extLst>
          </p:cNvPr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4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NETN Monitoring Protocol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B00D5083-C622-7C93-836C-573EAE475826}"/>
              </a:ext>
            </a:extLst>
          </p:cNvPr>
          <p:cNvGrpSpPr/>
          <p:nvPr/>
        </p:nvGrpSpPr>
        <p:grpSpPr>
          <a:xfrm>
            <a:off x="169076" y="5981700"/>
            <a:ext cx="4964029" cy="2260257"/>
            <a:chOff x="0" y="-47625"/>
            <a:chExt cx="1307399" cy="370203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9FB46B43-9986-931A-7868-68A1D525A035}"/>
                </a:ext>
              </a:extLst>
            </p:cNvPr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534B78B0-9211-362B-E7F3-F3F478F1B323}"/>
                </a:ext>
              </a:extLst>
            </p:cNvPr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FB945896-20A4-DB81-7B07-4B71708C1708}"/>
              </a:ext>
            </a:extLst>
          </p:cNvPr>
          <p:cNvSpPr txBox="1"/>
          <p:nvPr/>
        </p:nvSpPr>
        <p:spPr>
          <a:xfrm>
            <a:off x="169076" y="6298106"/>
            <a:ext cx="5067326" cy="18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A9795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Percent cover (0 – 100%) data for algae and other substrate (barnacles, mussels, rock, etc.) 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6C3427AC-18A2-88C0-F4D6-3BC72CF2FCA0}"/>
              </a:ext>
            </a:extLst>
          </p:cNvPr>
          <p:cNvSpPr/>
          <p:nvPr/>
        </p:nvSpPr>
        <p:spPr>
          <a:xfrm>
            <a:off x="15547051" y="4226169"/>
            <a:ext cx="2665276" cy="2365183"/>
          </a:xfrm>
          <a:custGeom>
            <a:avLst/>
            <a:gdLst/>
            <a:ahLst/>
            <a:cxnLst/>
            <a:rect l="l" t="t" r="r" b="b"/>
            <a:pathLst>
              <a:path w="1656329" h="1421790">
                <a:moveTo>
                  <a:pt x="0" y="0"/>
                </a:moveTo>
                <a:lnTo>
                  <a:pt x="1656328" y="0"/>
                </a:lnTo>
                <a:lnTo>
                  <a:pt x="1656328" y="1421790"/>
                </a:lnTo>
                <a:lnTo>
                  <a:pt x="0" y="1421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1C702854-E4DE-8945-FEF5-0C276A9A47C7}"/>
              </a:ext>
            </a:extLst>
          </p:cNvPr>
          <p:cNvSpPr/>
          <p:nvPr/>
        </p:nvSpPr>
        <p:spPr>
          <a:xfrm>
            <a:off x="14103081" y="1176725"/>
            <a:ext cx="2665276" cy="2862518"/>
          </a:xfrm>
          <a:custGeom>
            <a:avLst/>
            <a:gdLst/>
            <a:ahLst/>
            <a:cxnLst/>
            <a:rect l="l" t="t" r="r" b="b"/>
            <a:pathLst>
              <a:path w="1866410" h="1879256">
                <a:moveTo>
                  <a:pt x="0" y="0"/>
                </a:moveTo>
                <a:lnTo>
                  <a:pt x="1866410" y="0"/>
                </a:lnTo>
                <a:lnTo>
                  <a:pt x="1866410" y="1879256"/>
                </a:lnTo>
                <a:lnTo>
                  <a:pt x="0" y="1879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0F45A6A5-608B-0F2F-2F85-CAA41D74E561}"/>
              </a:ext>
            </a:extLst>
          </p:cNvPr>
          <p:cNvSpPr/>
          <p:nvPr/>
        </p:nvSpPr>
        <p:spPr>
          <a:xfrm>
            <a:off x="13335000" y="4388055"/>
            <a:ext cx="1792942" cy="1510890"/>
          </a:xfrm>
          <a:custGeom>
            <a:avLst/>
            <a:gdLst/>
            <a:ahLst/>
            <a:cxnLst/>
            <a:rect l="l" t="t" r="r" b="b"/>
            <a:pathLst>
              <a:path w="2032907" h="2032907">
                <a:moveTo>
                  <a:pt x="0" y="0"/>
                </a:moveTo>
                <a:lnTo>
                  <a:pt x="2032907" y="0"/>
                </a:lnTo>
                <a:lnTo>
                  <a:pt x="2032907" y="2032906"/>
                </a:lnTo>
                <a:lnTo>
                  <a:pt x="0" y="2032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6" name="Group 2">
            <a:extLst>
              <a:ext uri="{FF2B5EF4-FFF2-40B4-BE49-F238E27FC236}">
                <a16:creationId xmlns:a16="http://schemas.microsoft.com/office/drawing/2014/main" id="{25A6A198-9B28-7C2C-FF3A-0C679D12E779}"/>
              </a:ext>
            </a:extLst>
          </p:cNvPr>
          <p:cNvGrpSpPr/>
          <p:nvPr/>
        </p:nvGrpSpPr>
        <p:grpSpPr>
          <a:xfrm>
            <a:off x="167168" y="8363037"/>
            <a:ext cx="4964029" cy="1809663"/>
            <a:chOff x="0" y="-47625"/>
            <a:chExt cx="1307399" cy="370203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AAF6505D-19C2-837B-0D18-EAAC18F34878}"/>
                </a:ext>
              </a:extLst>
            </p:cNvPr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4">
              <a:extLst>
                <a:ext uri="{FF2B5EF4-FFF2-40B4-BE49-F238E27FC236}">
                  <a16:creationId xmlns:a16="http://schemas.microsoft.com/office/drawing/2014/main" id="{434FBB1C-34E5-15F8-9D3B-AE9834B7E0F5}"/>
                </a:ext>
              </a:extLst>
            </p:cNvPr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TextBox 16">
            <a:extLst>
              <a:ext uri="{FF2B5EF4-FFF2-40B4-BE49-F238E27FC236}">
                <a16:creationId xmlns:a16="http://schemas.microsoft.com/office/drawing/2014/main" id="{766EFA91-28D8-0136-353C-19D827AF20A8}"/>
              </a:ext>
            </a:extLst>
          </p:cNvPr>
          <p:cNvSpPr txBox="1"/>
          <p:nvPr/>
        </p:nvSpPr>
        <p:spPr>
          <a:xfrm>
            <a:off x="167168" y="8679443"/>
            <a:ext cx="5067326" cy="134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Five years of data, ~40 parameters, ~750 observations</a:t>
            </a:r>
          </a:p>
        </p:txBody>
      </p:sp>
      <p:pic>
        <p:nvPicPr>
          <p:cNvPr id="40" name="Picture 39" descr="A white silhouette of a plant&#10;&#10;AI-generated content may be incorrect.">
            <a:extLst>
              <a:ext uri="{FF2B5EF4-FFF2-40B4-BE49-F238E27FC236}">
                <a16:creationId xmlns:a16="http://schemas.microsoft.com/office/drawing/2014/main" id="{5EE7DCA3-5C13-3B2F-F106-782F8D3BBC4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753">
            <a:off x="13445653" y="6764191"/>
            <a:ext cx="2370162" cy="319769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EAC6E6BA-563D-85AC-5301-4247D97A8E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5981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11"/>
    </mc:Choice>
    <mc:Fallback>
      <p:transition spd="slow" advTm="27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159" y="2677014"/>
            <a:ext cx="6072175" cy="2844811"/>
            <a:chOff x="0" y="-241101"/>
            <a:chExt cx="8096233" cy="379308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-241101"/>
              <a:ext cx="8096233" cy="3793081"/>
              <a:chOff x="0" y="-47625"/>
              <a:chExt cx="1599256" cy="74925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599256" cy="701626"/>
              </a:xfrm>
              <a:custGeom>
                <a:avLst/>
                <a:gdLst/>
                <a:ahLst/>
                <a:cxnLst/>
                <a:rect l="l" t="t" r="r" b="b"/>
                <a:pathLst>
                  <a:path w="1599256" h="701626">
                    <a:moveTo>
                      <a:pt x="0" y="0"/>
                    </a:moveTo>
                    <a:lnTo>
                      <a:pt x="1599256" y="0"/>
                    </a:lnTo>
                    <a:lnTo>
                      <a:pt x="1599256" y="701626"/>
                    </a:lnTo>
                    <a:lnTo>
                      <a:pt x="0" y="7016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9191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1599256" cy="7492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48359" y="131897"/>
              <a:ext cx="708226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400" dirty="0">
                  <a:solidFill>
                    <a:srgbClr val="FFFFFF"/>
                  </a:solidFill>
                  <a:latin typeface="Inter Bold"/>
                </a:rPr>
                <a:t>Non-Linear Data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48359" y="913947"/>
              <a:ext cx="7082268" cy="241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Inter"/>
                </a:rPr>
                <a:t>Ecological data is often heavily skewed towards zero</a:t>
              </a:r>
            </a:p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/>
                  </a:solidFill>
                  <a:latin typeface="Inter"/>
                </a:rPr>
                <a:t>Transformation and EDA yielded no benefits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3159" y="249200"/>
            <a:ext cx="7661917" cy="225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Modeling Decision Making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921245A-24F6-37CC-8079-8764D622C9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69"/>
    </mc:Choice>
    <mc:Fallback>
      <p:transition spd="slow" advTm="72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03159" y="249200"/>
            <a:ext cx="766191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Modeling Decision Making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3159" y="2677014"/>
            <a:ext cx="6072175" cy="2844811"/>
            <a:chOff x="0" y="-241101"/>
            <a:chExt cx="8096233" cy="37930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-241101"/>
              <a:ext cx="8096233" cy="3793081"/>
              <a:chOff x="0" y="-47625"/>
              <a:chExt cx="1599256" cy="7492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99256" cy="701626"/>
              </a:xfrm>
              <a:custGeom>
                <a:avLst/>
                <a:gdLst/>
                <a:ahLst/>
                <a:cxnLst/>
                <a:rect l="l" t="t" r="r" b="b"/>
                <a:pathLst>
                  <a:path w="1599256" h="701626">
                    <a:moveTo>
                      <a:pt x="0" y="0"/>
                    </a:moveTo>
                    <a:lnTo>
                      <a:pt x="1599256" y="0"/>
                    </a:lnTo>
                    <a:lnTo>
                      <a:pt x="1599256" y="701626"/>
                    </a:lnTo>
                    <a:lnTo>
                      <a:pt x="0" y="7016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91919">
                    <a:alpha val="4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599256" cy="7492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8359" y="131897"/>
              <a:ext cx="708226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400" dirty="0">
                  <a:solidFill>
                    <a:srgbClr val="FFFFFF">
                      <a:alpha val="49804"/>
                    </a:srgbClr>
                  </a:solidFill>
                  <a:latin typeface="Inter Bold"/>
                </a:rPr>
                <a:t>Non-Linear Data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8359" y="913947"/>
              <a:ext cx="7082268" cy="2412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9A9795"/>
                  </a:solidFill>
                  <a:latin typeface="Inter"/>
                </a:rPr>
                <a:t>Ecological data is often heavily skewed towards zero</a:t>
              </a:r>
            </a:p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 dirty="0">
                  <a:solidFill>
                    <a:srgbClr val="FFFFFF">
                      <a:alpha val="49804"/>
                    </a:srgbClr>
                  </a:solidFill>
                  <a:latin typeface="Inter"/>
                </a:rPr>
                <a:t>Transformation and EDA yielded no benefits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3159" y="5655323"/>
            <a:ext cx="6072175" cy="3098457"/>
            <a:chOff x="0" y="-47625"/>
            <a:chExt cx="1599256" cy="8160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9256" cy="768430"/>
            </a:xfrm>
            <a:custGeom>
              <a:avLst/>
              <a:gdLst/>
              <a:ahLst/>
              <a:cxnLst/>
              <a:rect l="l" t="t" r="r" b="b"/>
              <a:pathLst>
                <a:path w="1599256" h="768430">
                  <a:moveTo>
                    <a:pt x="0" y="0"/>
                  </a:moveTo>
                  <a:lnTo>
                    <a:pt x="1599256" y="0"/>
                  </a:lnTo>
                  <a:lnTo>
                    <a:pt x="1599256" y="768430"/>
                  </a:lnTo>
                  <a:lnTo>
                    <a:pt x="0" y="768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99256" cy="816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83396" y="5915624"/>
            <a:ext cx="5311701" cy="5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Importance Metrics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3396" y="6691277"/>
            <a:ext cx="5311701" cy="18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Needed for informing park management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Best for interpretability and relating to existing literature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3582BDCE-BB80-E5EB-6877-BFBBD02EB7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59"/>
    </mc:Choice>
    <mc:Fallback>
      <p:transition spd="slow" advTm="46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9634663" y="2886000"/>
            <a:ext cx="6072175" cy="5090823"/>
            <a:chOff x="0" y="-47625"/>
            <a:chExt cx="1599256" cy="13407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99256" cy="1293168"/>
            </a:xfrm>
            <a:custGeom>
              <a:avLst/>
              <a:gdLst/>
              <a:ahLst/>
              <a:cxnLst/>
              <a:rect l="l" t="t" r="r" b="b"/>
              <a:pathLst>
                <a:path w="1599256" h="1293168">
                  <a:moveTo>
                    <a:pt x="0" y="0"/>
                  </a:moveTo>
                  <a:lnTo>
                    <a:pt x="1599256" y="0"/>
                  </a:lnTo>
                  <a:lnTo>
                    <a:pt x="1599256" y="1293168"/>
                  </a:lnTo>
                  <a:lnTo>
                    <a:pt x="0" y="12931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599256" cy="1340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03159" y="5655323"/>
            <a:ext cx="6072175" cy="3098457"/>
            <a:chOff x="0" y="-47625"/>
            <a:chExt cx="1599256" cy="81605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99256" cy="768430"/>
            </a:xfrm>
            <a:custGeom>
              <a:avLst/>
              <a:gdLst/>
              <a:ahLst/>
              <a:cxnLst/>
              <a:rect l="l" t="t" r="r" b="b"/>
              <a:pathLst>
                <a:path w="1599256" h="768430">
                  <a:moveTo>
                    <a:pt x="0" y="0"/>
                  </a:moveTo>
                  <a:lnTo>
                    <a:pt x="1599256" y="0"/>
                  </a:lnTo>
                  <a:lnTo>
                    <a:pt x="1599256" y="768430"/>
                  </a:lnTo>
                  <a:lnTo>
                    <a:pt x="0" y="768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91919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599256" cy="816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503159" y="249200"/>
            <a:ext cx="7661917" cy="229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Modeling Decision Making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03159" y="2677014"/>
            <a:ext cx="6072175" cy="2844811"/>
            <a:chOff x="0" y="-241101"/>
            <a:chExt cx="8096233" cy="3793081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-241101"/>
              <a:ext cx="8096233" cy="3793081"/>
              <a:chOff x="0" y="-47625"/>
              <a:chExt cx="1599256" cy="749251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599256" cy="701626"/>
              </a:xfrm>
              <a:custGeom>
                <a:avLst/>
                <a:gdLst/>
                <a:ahLst/>
                <a:cxnLst/>
                <a:rect l="l" t="t" r="r" b="b"/>
                <a:pathLst>
                  <a:path w="1599256" h="701626">
                    <a:moveTo>
                      <a:pt x="0" y="0"/>
                    </a:moveTo>
                    <a:lnTo>
                      <a:pt x="1599256" y="0"/>
                    </a:lnTo>
                    <a:lnTo>
                      <a:pt x="1599256" y="701626"/>
                    </a:lnTo>
                    <a:lnTo>
                      <a:pt x="0" y="701626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191919">
                    <a:alpha val="49804"/>
                  </a:srgbClr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47625"/>
                <a:ext cx="1599256" cy="7492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8359" y="131897"/>
              <a:ext cx="708226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  <a:spcBef>
                  <a:spcPct val="0"/>
                </a:spcBef>
              </a:pPr>
              <a:r>
                <a:rPr lang="en-US" sz="3400">
                  <a:solidFill>
                    <a:srgbClr val="FFFFFF">
                      <a:alpha val="49804"/>
                    </a:srgbClr>
                  </a:solidFill>
                  <a:latin typeface="Inter Bold"/>
                </a:rPr>
                <a:t>Adjacency Matrix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8359" y="1160855"/>
              <a:ext cx="7082268" cy="17883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>
                      <a:alpha val="49804"/>
                    </a:srgbClr>
                  </a:solidFill>
                  <a:latin typeface="Inter"/>
                </a:rPr>
                <a:t>Binary matrix describing predator-prey interactions</a:t>
              </a:r>
            </a:p>
            <a:p>
              <a:pPr marL="561340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>
                      <a:alpha val="49804"/>
                    </a:srgbClr>
                  </a:solidFill>
                  <a:latin typeface="Inter"/>
                </a:rPr>
                <a:t>Randomly generated invasive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14900" y="3258431"/>
            <a:ext cx="5311701" cy="5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Decision Tree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14900" y="4034083"/>
            <a:ext cx="5311701" cy="365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Handle the “Curse of Dimensionality” well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Handle non-linearity well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Handle multicollinearity well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Easy to generate importance metrics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“Black box” less detrimental for broad-strokes ecology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3396" y="5915624"/>
            <a:ext cx="5311701" cy="56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>
                    <a:alpha val="49804"/>
                  </a:srgbClr>
                </a:solidFill>
                <a:latin typeface="Inter Bold"/>
              </a:rPr>
              <a:t>Importance Metrics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3396" y="6691277"/>
            <a:ext cx="5311701" cy="1798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>
                    <a:alpha val="49804"/>
                  </a:srgbClr>
                </a:solidFill>
                <a:latin typeface="Inter"/>
              </a:rPr>
              <a:t>Needed for informing park management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>
                    <a:alpha val="49804"/>
                  </a:srgbClr>
                </a:solidFill>
                <a:latin typeface="Inter"/>
              </a:rPr>
              <a:t>Best for interpretability and relating to existing literature</a:t>
            </a:r>
          </a:p>
        </p:txBody>
      </p:sp>
      <p:sp>
        <p:nvSpPr>
          <p:cNvPr id="21" name="AutoShape 21"/>
          <p:cNvSpPr/>
          <p:nvPr/>
        </p:nvSpPr>
        <p:spPr>
          <a:xfrm>
            <a:off x="6836603" y="4229100"/>
            <a:ext cx="2454114" cy="353980"/>
          </a:xfrm>
          <a:prstGeom prst="line">
            <a:avLst/>
          </a:prstGeom>
          <a:ln w="95250" cap="rnd">
            <a:solidFill>
              <a:srgbClr val="DCDBD9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AutoShape 22"/>
          <p:cNvSpPr/>
          <p:nvPr/>
        </p:nvSpPr>
        <p:spPr>
          <a:xfrm flipV="1">
            <a:off x="6919280" y="6724925"/>
            <a:ext cx="2371437" cy="552175"/>
          </a:xfrm>
          <a:prstGeom prst="line">
            <a:avLst/>
          </a:prstGeom>
          <a:ln w="95250" cap="rnd">
            <a:solidFill>
              <a:srgbClr val="DCDBD9"/>
            </a:solidFill>
            <a:prstDash val="lgDash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9F080BF7-196C-07F0-C2EB-1BE4A36A2E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376"/>
    </mc:Choice>
    <mc:Fallback>
      <p:transition spd="slow" advTm="137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8107D-5EF1-9BED-3DF4-BE34BB86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1A969450-A7D2-5C80-03A6-022720B18045}"/>
              </a:ext>
            </a:extLst>
          </p:cNvPr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83F78A1-3B51-B591-A3DE-1698E577A9E4}"/>
              </a:ext>
            </a:extLst>
          </p:cNvPr>
          <p:cNvGrpSpPr/>
          <p:nvPr/>
        </p:nvGrpSpPr>
        <p:grpSpPr>
          <a:xfrm>
            <a:off x="190474" y="2430483"/>
            <a:ext cx="5067326" cy="3627417"/>
            <a:chOff x="0" y="-241102"/>
            <a:chExt cx="6756435" cy="4836556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A0A95C6-78A2-53A2-4B16-153E4888F6A7}"/>
                </a:ext>
              </a:extLst>
            </p:cNvPr>
            <p:cNvGrpSpPr/>
            <p:nvPr/>
          </p:nvGrpSpPr>
          <p:grpSpPr>
            <a:xfrm>
              <a:off x="0" y="-241102"/>
              <a:ext cx="6618706" cy="4836556"/>
              <a:chOff x="0" y="-47625"/>
              <a:chExt cx="1307399" cy="95536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5A317813-D0BC-4A1D-2834-DEF57F07DE7A}"/>
                  </a:ext>
                </a:extLst>
              </p:cNvPr>
              <p:cNvSpPr/>
              <p:nvPr/>
            </p:nvSpPr>
            <p:spPr>
              <a:xfrm>
                <a:off x="0" y="0"/>
                <a:ext cx="1307399" cy="907744"/>
              </a:xfrm>
              <a:custGeom>
                <a:avLst/>
                <a:gdLst/>
                <a:ahLst/>
                <a:cxnLst/>
                <a:rect l="l" t="t" r="r" b="b"/>
                <a:pathLst>
                  <a:path w="1307399" h="812800">
                    <a:moveTo>
                      <a:pt x="79540" y="0"/>
                    </a:moveTo>
                    <a:lnTo>
                      <a:pt x="1227859" y="0"/>
                    </a:lnTo>
                    <a:cubicBezTo>
                      <a:pt x="1271787" y="0"/>
                      <a:pt x="1307399" y="35611"/>
                      <a:pt x="1307399" y="79540"/>
                    </a:cubicBezTo>
                    <a:lnTo>
                      <a:pt x="1307399" y="733260"/>
                    </a:lnTo>
                    <a:cubicBezTo>
                      <a:pt x="1307399" y="754355"/>
                      <a:pt x="1299019" y="774587"/>
                      <a:pt x="1284102" y="789503"/>
                    </a:cubicBezTo>
                    <a:cubicBezTo>
                      <a:pt x="1269185" y="804420"/>
                      <a:pt x="1248954" y="812800"/>
                      <a:pt x="1227859" y="812800"/>
                    </a:cubicBezTo>
                    <a:lnTo>
                      <a:pt x="79540" y="812800"/>
                    </a:lnTo>
                    <a:cubicBezTo>
                      <a:pt x="35611" y="812800"/>
                      <a:pt x="0" y="777189"/>
                      <a:pt x="0" y="733260"/>
                    </a:cubicBezTo>
                    <a:lnTo>
                      <a:pt x="0" y="79540"/>
                    </a:lnTo>
                    <a:cubicBezTo>
                      <a:pt x="0" y="35611"/>
                      <a:pt x="35611" y="0"/>
                      <a:pt x="79540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D42A2D90-5F82-DF9A-EBA9-24A9E4A205C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07399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64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9">
                  <a:extLst>
                    <a:ext uri="{FF2B5EF4-FFF2-40B4-BE49-F238E27FC236}">
                      <a16:creationId xmlns:a16="http://schemas.microsoft.com/office/drawing/2014/main" id="{9797484B-438C-BA15-91F7-6F572AD6FB82}"/>
                    </a:ext>
                  </a:extLst>
                </p:cNvPr>
                <p:cNvSpPr txBox="1"/>
                <p:nvPr/>
              </p:nvSpPr>
              <p:spPr>
                <a:xfrm>
                  <a:off x="0" y="162325"/>
                  <a:ext cx="6756435" cy="42595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561341" marR="0" lvl="1" indent="-280670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•"/>
                    <a:tabLst/>
                    <a:defRPr/>
                  </a:pPr>
                  <a:r>
                    <a:rPr lang="en-US" sz="2600" dirty="0">
                      <a:solidFill>
                        <a:srgbClr val="FFFFFF"/>
                      </a:solidFill>
                      <a:latin typeface="Inter"/>
                    </a:rPr>
                    <a:t>Moderate performance</a:t>
                  </a:r>
                  <a:endParaRPr kumimoji="0" lang="en-US" sz="2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Inter"/>
                    <a:ea typeface="+mn-ea"/>
                    <a:cs typeface="+mn-cs"/>
                  </a:endParaRPr>
                </a:p>
                <a:p>
                  <a:pPr marL="561341" marR="0" lvl="1" indent="-280670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•"/>
                    <a:tabLst/>
                    <a:defRPr/>
                  </a:pP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XGBoost performed</a:t>
                  </a:r>
                  <a:b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</a:b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the best out of the three</a:t>
                  </a:r>
                </a:p>
                <a:p>
                  <a:pPr marL="1122681" marR="0" lvl="2" indent="-374227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⚬"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value of 0.89 / 0.78</a:t>
                  </a:r>
                </a:p>
                <a:p>
                  <a:pPr marL="1122681" marR="0" lvl="2" indent="-374227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⚬"/>
                    <a:tabLst/>
                    <a:defRPr/>
                  </a:pPr>
                  <a:r>
                    <a:rPr lang="en-US" sz="2600" dirty="0">
                      <a:solidFill>
                        <a:srgbClr val="FFFFFF"/>
                      </a:solidFill>
                      <a:latin typeface="Inter"/>
                    </a:rPr>
                    <a:t>RMSE of 14.96 / 18.94</a:t>
                  </a:r>
                </a:p>
                <a:p>
                  <a:pPr marL="1122681" lvl="2" indent="-374227">
                    <a:lnSpc>
                      <a:spcPts val="3640"/>
                    </a:lnSpc>
                    <a:buFont typeface="Arial"/>
                    <a:buChar char="⚬"/>
                  </a:pPr>
                  <a:r>
                    <a:rPr lang="en-US" sz="2600" dirty="0">
                      <a:solidFill>
                        <a:srgbClr val="FFFFFF"/>
                      </a:solidFill>
                      <a:latin typeface="Inter"/>
                    </a:rPr>
                    <a:t>Moderate improvement over baseline</a:t>
                  </a:r>
                </a:p>
              </p:txBody>
            </p:sp>
          </mc:Choice>
          <mc:Fallback>
            <p:sp>
              <p:nvSpPr>
                <p:cNvPr id="9" name="TextBox 9">
                  <a:extLst>
                    <a:ext uri="{FF2B5EF4-FFF2-40B4-BE49-F238E27FC236}">
                      <a16:creationId xmlns:a16="http://schemas.microsoft.com/office/drawing/2014/main" id="{9797484B-438C-BA15-91F7-6F572AD6FB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62325"/>
                  <a:ext cx="6756435" cy="4259542"/>
                </a:xfrm>
                <a:prstGeom prst="rect">
                  <a:avLst/>
                </a:prstGeom>
                <a:blipFill>
                  <a:blip r:embed="rId4"/>
                  <a:stretch>
                    <a:fillRect t="-2290" r="-361" b="-5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EEF0DAF-05BF-5498-9CB0-312FC05481A6}"/>
              </a:ext>
            </a:extLst>
          </p:cNvPr>
          <p:cNvSpPr txBox="1"/>
          <p:nvPr/>
        </p:nvSpPr>
        <p:spPr>
          <a:xfrm>
            <a:off x="547756" y="322855"/>
            <a:ext cx="4214716" cy="210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4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Modeling Results</a:t>
            </a:r>
          </a:p>
        </p:txBody>
      </p:sp>
      <p:pic>
        <p:nvPicPr>
          <p:cNvPr id="18" name="Picture 17" descr="A screenshot of a graph&#10;&#10;AI-generated content may be incorrect.">
            <a:extLst>
              <a:ext uri="{FF2B5EF4-FFF2-40B4-BE49-F238E27FC236}">
                <a16:creationId xmlns:a16="http://schemas.microsoft.com/office/drawing/2014/main" id="{A419B6E3-601F-AB0B-561D-28A33280A2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35302B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742950"/>
            <a:ext cx="9963150" cy="880110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D8339125-18BE-1E0B-7D01-258AFC3403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4905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405"/>
    </mc:Choice>
    <mc:Fallback>
      <p:transition spd="slow" advTm="112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49D2E5-7574-D952-EA67-F9BFBD478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>
            <a:extLst>
              <a:ext uri="{FF2B5EF4-FFF2-40B4-BE49-F238E27FC236}">
                <a16:creationId xmlns:a16="http://schemas.microsoft.com/office/drawing/2014/main" id="{91109BEB-42F7-9DB1-FA68-3C5665383AE2}"/>
              </a:ext>
            </a:extLst>
          </p:cNvPr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223E948-5D79-4AD0-7E51-6EC6E12287DE}"/>
              </a:ext>
            </a:extLst>
          </p:cNvPr>
          <p:cNvGrpSpPr/>
          <p:nvPr/>
        </p:nvGrpSpPr>
        <p:grpSpPr>
          <a:xfrm>
            <a:off x="190474" y="2430483"/>
            <a:ext cx="5067326" cy="3627417"/>
            <a:chOff x="0" y="-241102"/>
            <a:chExt cx="6756435" cy="4836556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C71AEB64-35BA-289C-282C-3976F3BB1704}"/>
                </a:ext>
              </a:extLst>
            </p:cNvPr>
            <p:cNvGrpSpPr/>
            <p:nvPr/>
          </p:nvGrpSpPr>
          <p:grpSpPr>
            <a:xfrm>
              <a:off x="0" y="-241102"/>
              <a:ext cx="6618706" cy="4836556"/>
              <a:chOff x="0" y="-47625"/>
              <a:chExt cx="1307399" cy="955369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333A9B4F-769A-EBB4-B8BB-C0E9469C2177}"/>
                  </a:ext>
                </a:extLst>
              </p:cNvPr>
              <p:cNvSpPr/>
              <p:nvPr/>
            </p:nvSpPr>
            <p:spPr>
              <a:xfrm>
                <a:off x="0" y="0"/>
                <a:ext cx="1307399" cy="907744"/>
              </a:xfrm>
              <a:custGeom>
                <a:avLst/>
                <a:gdLst/>
                <a:ahLst/>
                <a:cxnLst/>
                <a:rect l="l" t="t" r="r" b="b"/>
                <a:pathLst>
                  <a:path w="1307399" h="812800">
                    <a:moveTo>
                      <a:pt x="79540" y="0"/>
                    </a:moveTo>
                    <a:lnTo>
                      <a:pt x="1227859" y="0"/>
                    </a:lnTo>
                    <a:cubicBezTo>
                      <a:pt x="1271787" y="0"/>
                      <a:pt x="1307399" y="35611"/>
                      <a:pt x="1307399" y="79540"/>
                    </a:cubicBezTo>
                    <a:lnTo>
                      <a:pt x="1307399" y="733260"/>
                    </a:lnTo>
                    <a:cubicBezTo>
                      <a:pt x="1307399" y="754355"/>
                      <a:pt x="1299019" y="774587"/>
                      <a:pt x="1284102" y="789503"/>
                    </a:cubicBezTo>
                    <a:cubicBezTo>
                      <a:pt x="1269185" y="804420"/>
                      <a:pt x="1248954" y="812800"/>
                      <a:pt x="1227859" y="812800"/>
                    </a:cubicBezTo>
                    <a:lnTo>
                      <a:pt x="79540" y="812800"/>
                    </a:lnTo>
                    <a:cubicBezTo>
                      <a:pt x="35611" y="812800"/>
                      <a:pt x="0" y="777189"/>
                      <a:pt x="0" y="733260"/>
                    </a:cubicBezTo>
                    <a:lnTo>
                      <a:pt x="0" y="79540"/>
                    </a:lnTo>
                    <a:cubicBezTo>
                      <a:pt x="0" y="35611"/>
                      <a:pt x="35611" y="0"/>
                      <a:pt x="79540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8CF3353-50A0-C8A4-67BD-D21680CE222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307399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64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9">
                  <a:extLst>
                    <a:ext uri="{FF2B5EF4-FFF2-40B4-BE49-F238E27FC236}">
                      <a16:creationId xmlns:a16="http://schemas.microsoft.com/office/drawing/2014/main" id="{6EB117BB-69E2-6E4C-EE35-E04B677C441A}"/>
                    </a:ext>
                  </a:extLst>
                </p:cNvPr>
                <p:cNvSpPr txBox="1"/>
                <p:nvPr/>
              </p:nvSpPr>
              <p:spPr>
                <a:xfrm>
                  <a:off x="0" y="162325"/>
                  <a:ext cx="6756435" cy="425954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561341" marR="0" lvl="1" indent="-280670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•"/>
                    <a:tabLst/>
                    <a:defRPr/>
                  </a:pP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Moderate performance</a:t>
                  </a:r>
                </a:p>
                <a:p>
                  <a:pPr marL="561341" marR="0" lvl="1" indent="-280670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•"/>
                    <a:tabLst/>
                    <a:defRPr/>
                  </a:pP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XGBoost performed</a:t>
                  </a:r>
                  <a:b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</a:b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the best out of the three</a:t>
                  </a:r>
                </a:p>
                <a:p>
                  <a:pPr marL="1122681" marR="0" lvl="2" indent="-374227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⚬"/>
                    <a:tabLst/>
                    <a:defRPr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A979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A979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</m:e>
                        <m:sup>
                          <m:r>
                            <a:rPr kumimoji="0" lang="en-US" sz="2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9A9795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6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9A9795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value of 0.89 / 0.78</a:t>
                  </a:r>
                </a:p>
                <a:p>
                  <a:pPr marL="1122681" marR="0" lvl="2" indent="-374227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⚬"/>
                    <a:tabLst/>
                    <a:defRPr/>
                  </a:pP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RMSE of 14.96 / 18.94</a:t>
                  </a:r>
                </a:p>
                <a:p>
                  <a:pPr marL="1122681" marR="0" lvl="2" indent="-374227" algn="l" defTabSz="914400" rtl="0" eaLnBrk="1" fontAlgn="auto" latinLnBrk="0" hangingPunct="1">
                    <a:lnSpc>
                      <a:spcPts val="364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/>
                    <a:buChar char="⚬"/>
                    <a:tabLst/>
                    <a:defRPr/>
                  </a:pPr>
                  <a:r>
                    <a:rPr kumimoji="0" lang="en-US" sz="2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A9795"/>
                      </a:solidFill>
                      <a:effectLst/>
                      <a:uLnTx/>
                      <a:uFillTx/>
                      <a:latin typeface="Inter"/>
                      <a:ea typeface="+mn-ea"/>
                      <a:cs typeface="+mn-cs"/>
                    </a:rPr>
                    <a:t>Moderate improvement over baseline</a:t>
                  </a:r>
                </a:p>
              </p:txBody>
            </p:sp>
          </mc:Choice>
          <mc:Fallback>
            <p:sp>
              <p:nvSpPr>
                <p:cNvPr id="9" name="TextBox 9">
                  <a:extLst>
                    <a:ext uri="{FF2B5EF4-FFF2-40B4-BE49-F238E27FC236}">
                      <a16:creationId xmlns:a16="http://schemas.microsoft.com/office/drawing/2014/main" id="{6EB117BB-69E2-6E4C-EE35-E04B677C4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0" y="162325"/>
                  <a:ext cx="6756435" cy="4259542"/>
                </a:xfrm>
                <a:prstGeom prst="rect">
                  <a:avLst/>
                </a:prstGeom>
                <a:blipFill>
                  <a:blip r:embed="rId4"/>
                  <a:stretch>
                    <a:fillRect t="-2290" r="-361" b="-53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04A894D0-F6AA-54A6-D047-4D23FCE3BF6A}"/>
              </a:ext>
            </a:extLst>
          </p:cNvPr>
          <p:cNvSpPr txBox="1"/>
          <p:nvPr/>
        </p:nvSpPr>
        <p:spPr>
          <a:xfrm>
            <a:off x="547756" y="322855"/>
            <a:ext cx="4214716" cy="2107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44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Modeling Results</a:t>
            </a: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E617F50D-D88C-E19F-D447-EBB2A5072E3C}"/>
              </a:ext>
            </a:extLst>
          </p:cNvPr>
          <p:cNvSpPr/>
          <p:nvPr/>
        </p:nvSpPr>
        <p:spPr>
          <a:xfrm>
            <a:off x="190474" y="6421309"/>
            <a:ext cx="4964029" cy="3446591"/>
          </a:xfrm>
          <a:custGeom>
            <a:avLst/>
            <a:gdLst/>
            <a:ahLst/>
            <a:cxnLst/>
            <a:rect l="l" t="t" r="r" b="b"/>
            <a:pathLst>
              <a:path w="1307399" h="812800">
                <a:moveTo>
                  <a:pt x="79540" y="0"/>
                </a:moveTo>
                <a:lnTo>
                  <a:pt x="1227859" y="0"/>
                </a:lnTo>
                <a:cubicBezTo>
                  <a:pt x="1271787" y="0"/>
                  <a:pt x="1307399" y="35611"/>
                  <a:pt x="1307399" y="79540"/>
                </a:cubicBezTo>
                <a:lnTo>
                  <a:pt x="1307399" y="733260"/>
                </a:lnTo>
                <a:cubicBezTo>
                  <a:pt x="1307399" y="754355"/>
                  <a:pt x="1299019" y="774587"/>
                  <a:pt x="1284102" y="789503"/>
                </a:cubicBezTo>
                <a:cubicBezTo>
                  <a:pt x="1269185" y="804420"/>
                  <a:pt x="1248954" y="812800"/>
                  <a:pt x="1227859" y="812800"/>
                </a:cubicBezTo>
                <a:lnTo>
                  <a:pt x="79540" y="812800"/>
                </a:lnTo>
                <a:cubicBezTo>
                  <a:pt x="35611" y="812800"/>
                  <a:pt x="0" y="777189"/>
                  <a:pt x="0" y="733260"/>
                </a:cubicBezTo>
                <a:lnTo>
                  <a:pt x="0" y="79540"/>
                </a:lnTo>
                <a:cubicBezTo>
                  <a:pt x="0" y="35611"/>
                  <a:pt x="35611" y="0"/>
                  <a:pt x="79540" y="0"/>
                </a:cubicBezTo>
                <a:close/>
              </a:path>
            </a:pathLst>
          </a:custGeom>
          <a:solidFill>
            <a:srgbClr val="000000">
              <a:alpha val="49804"/>
            </a:srgbClr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D95DF43E-5127-A7E1-6336-0C654CA731F3}"/>
              </a:ext>
            </a:extLst>
          </p:cNvPr>
          <p:cNvSpPr txBox="1"/>
          <p:nvPr/>
        </p:nvSpPr>
        <p:spPr>
          <a:xfrm>
            <a:off x="190474" y="6543053"/>
            <a:ext cx="5067326" cy="319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Previous year’s percent cover most important</a:t>
            </a:r>
          </a:p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Some evidence of competition between algae</a:t>
            </a:r>
          </a:p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Little evidence of invertebrate </a:t>
            </a:r>
            <a:b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</a:b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effect on algae</a:t>
            </a:r>
          </a:p>
        </p:txBody>
      </p:sp>
      <p:pic>
        <p:nvPicPr>
          <p:cNvPr id="4" name="Picture 3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268B9FBE-7B1C-D408-4B01-35339E1073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18439"/>
            <a:ext cx="6400813" cy="6400813"/>
          </a:xfrm>
          <a:prstGeom prst="rect">
            <a:avLst/>
          </a:prstGeom>
        </p:spPr>
      </p:pic>
      <p:pic>
        <p:nvPicPr>
          <p:cNvPr id="12" name="Picture 11" descr="A graph with numbers and text&#10;&#10;AI-generated content may be incorrect.">
            <a:extLst>
              <a:ext uri="{FF2B5EF4-FFF2-40B4-BE49-F238E27FC236}">
                <a16:creationId xmlns:a16="http://schemas.microsoft.com/office/drawing/2014/main" id="{EC4D3438-0E3D-5392-FD20-BEEC63F066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7032" y="1918438"/>
            <a:ext cx="6400813" cy="640081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64798C9-867C-196F-2B42-21EC78E9D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0383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39"/>
    </mc:Choice>
    <mc:Fallback>
      <p:transition spd="slow" advTm="41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9620" y="2156847"/>
            <a:ext cx="101221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6417464" cy="10287000"/>
          </a:xfrm>
          <a:custGeom>
            <a:avLst/>
            <a:gdLst/>
            <a:ahLst/>
            <a:cxnLst/>
            <a:rect l="l" t="t" r="r" b="b"/>
            <a:pathLst>
              <a:path w="6417464" h="10287000">
                <a:moveTo>
                  <a:pt x="0" y="0"/>
                </a:moveTo>
                <a:lnTo>
                  <a:pt x="6417464" y="0"/>
                </a:lnTo>
                <a:lnTo>
                  <a:pt x="6417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7357" r="-10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33400" y="582047"/>
            <a:ext cx="5562600" cy="108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63073" y="1344047"/>
            <a:ext cx="53117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Inter Bold"/>
              </a:rPr>
              <a:t>Stable Populations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3073" y="2099697"/>
            <a:ext cx="6246883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Inter"/>
              </a:rPr>
              <a:t>Previous year’s population is a clear indicator of next year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7163C00-E2E7-66EF-65C5-B5C60039F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4"/>
    </mc:Choice>
    <mc:Fallback>
      <p:transition spd="slow" advTm="22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9620" y="2156847"/>
            <a:ext cx="1012213" cy="0"/>
          </a:xfrm>
          <a:prstGeom prst="line">
            <a:avLst/>
          </a:prstGeom>
          <a:ln w="19050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939620" y="5153025"/>
            <a:ext cx="101221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6417464" cy="10287000"/>
          </a:xfrm>
          <a:custGeom>
            <a:avLst/>
            <a:gdLst/>
            <a:ahLst/>
            <a:cxnLst/>
            <a:rect l="l" t="t" r="r" b="b"/>
            <a:pathLst>
              <a:path w="6417464" h="10287000">
                <a:moveTo>
                  <a:pt x="0" y="0"/>
                </a:moveTo>
                <a:lnTo>
                  <a:pt x="6417464" y="0"/>
                </a:lnTo>
                <a:lnTo>
                  <a:pt x="6417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7357" r="-10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363073" y="1344047"/>
            <a:ext cx="53117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>
                    <a:alpha val="49804"/>
                  </a:srgbClr>
                </a:solidFill>
                <a:latin typeface="Inter Bold"/>
              </a:rPr>
              <a:t>Stable Populations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63073" y="2099697"/>
            <a:ext cx="6246883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>
                    <a:alpha val="49804"/>
                  </a:srgbClr>
                </a:solidFill>
                <a:latin typeface="Inter"/>
              </a:rPr>
              <a:t>Previous year’s population is a clear indicator of next year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3073" y="4324226"/>
            <a:ext cx="640274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Inter Bold"/>
              </a:rPr>
              <a:t>Interspecific Interactions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3073" y="5070351"/>
            <a:ext cx="6246883" cy="211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Inter"/>
              </a:rPr>
              <a:t>Some evidence of competition, little evidence of grazing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/>
                </a:solidFill>
                <a:latin typeface="Inter"/>
              </a:rPr>
              <a:t>Focus more on trends in algae, environmental factors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4744FB16-55E3-B598-84E2-FEAB305D1055}"/>
              </a:ext>
            </a:extLst>
          </p:cNvPr>
          <p:cNvSpPr txBox="1"/>
          <p:nvPr/>
        </p:nvSpPr>
        <p:spPr>
          <a:xfrm>
            <a:off x="533400" y="582047"/>
            <a:ext cx="5562600" cy="108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Conclusions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D264CFF-0C00-125F-DA54-96FE92B0B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2"/>
    </mc:Choice>
    <mc:Fallback>
      <p:transition spd="slow" advTm="24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939620" y="2156847"/>
            <a:ext cx="1012213" cy="0"/>
          </a:xfrm>
          <a:prstGeom prst="line">
            <a:avLst/>
          </a:prstGeom>
          <a:ln w="19050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6939620" y="5153025"/>
            <a:ext cx="1012213" cy="0"/>
          </a:xfrm>
          <a:prstGeom prst="line">
            <a:avLst/>
          </a:prstGeom>
          <a:ln w="19050" cap="rnd">
            <a:solidFill>
              <a:srgbClr val="FFFFFF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6939620" y="8522335"/>
            <a:ext cx="101221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6417464" cy="10287000"/>
          </a:xfrm>
          <a:custGeom>
            <a:avLst/>
            <a:gdLst/>
            <a:ahLst/>
            <a:cxnLst/>
            <a:rect l="l" t="t" r="r" b="b"/>
            <a:pathLst>
              <a:path w="6417464" h="10287000">
                <a:moveTo>
                  <a:pt x="0" y="0"/>
                </a:moveTo>
                <a:lnTo>
                  <a:pt x="6417464" y="0"/>
                </a:lnTo>
                <a:lnTo>
                  <a:pt x="641746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17357" r="-108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363073" y="1344047"/>
            <a:ext cx="531170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>
                    <a:alpha val="49804"/>
                  </a:srgbClr>
                </a:solidFill>
                <a:latin typeface="Inter Bold"/>
              </a:rPr>
              <a:t>Stable Populations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63073" y="2099697"/>
            <a:ext cx="6246883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>
                    <a:alpha val="49804"/>
                  </a:srgbClr>
                </a:solidFill>
                <a:latin typeface="Inter"/>
              </a:rPr>
              <a:t>Previous year’s population is a clear indicator of next year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3073" y="4324226"/>
            <a:ext cx="640274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>
                    <a:alpha val="49804"/>
                  </a:srgbClr>
                </a:solidFill>
                <a:latin typeface="Inter Bold"/>
              </a:rPr>
              <a:t>Interspecific Interactions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3073" y="5070351"/>
            <a:ext cx="6246883" cy="211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>
                    <a:alpha val="49804"/>
                  </a:srgbClr>
                </a:solidFill>
                <a:latin typeface="Inter"/>
              </a:rPr>
              <a:t>Some evidence of competition, little evidence of grazing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FFFFFF">
                    <a:alpha val="49804"/>
                  </a:srgbClr>
                </a:solidFill>
                <a:latin typeface="Inter"/>
              </a:rPr>
              <a:t>Focus more on trends in algae, environmental factors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3073" y="7810500"/>
            <a:ext cx="640274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Inter Bold"/>
              </a:rPr>
              <a:t>Complex Interactions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3073" y="8568846"/>
            <a:ext cx="6246883" cy="1033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Inter"/>
              </a:rPr>
              <a:t>Need environmental factors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 dirty="0">
                <a:solidFill>
                  <a:srgbClr val="FFFFFF"/>
                </a:solidFill>
                <a:latin typeface="Inter"/>
              </a:rPr>
              <a:t>Deeper and wider data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19B979B4-E30C-448F-44CF-155F047990B9}"/>
              </a:ext>
            </a:extLst>
          </p:cNvPr>
          <p:cNvSpPr txBox="1"/>
          <p:nvPr/>
        </p:nvSpPr>
        <p:spPr>
          <a:xfrm>
            <a:off x="533400" y="582047"/>
            <a:ext cx="5562600" cy="1086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 dirty="0">
                <a:solidFill>
                  <a:srgbClr val="FFFFFF"/>
                </a:solidFill>
                <a:latin typeface="Inter Bold"/>
              </a:rPr>
              <a:t>Conclusions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D4A01D5-9A40-A682-6561-836464F428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93"/>
    </mc:Choice>
    <mc:Fallback>
      <p:transition spd="slow" advTm="61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1916567" cy="10287000"/>
          </a:xfrm>
          <a:custGeom>
            <a:avLst/>
            <a:gdLst/>
            <a:ahLst/>
            <a:cxnLst/>
            <a:rect l="l" t="t" r="r" b="b"/>
            <a:pathLst>
              <a:path w="11916567" h="10287000">
                <a:moveTo>
                  <a:pt x="0" y="0"/>
                </a:moveTo>
                <a:lnTo>
                  <a:pt x="11916567" y="0"/>
                </a:lnTo>
                <a:lnTo>
                  <a:pt x="119165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99" r="-20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621698" y="420687"/>
            <a:ext cx="507455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7000">
                <a:solidFill>
                  <a:srgbClr val="FFFFFF"/>
                </a:solidFill>
                <a:latin typeface="Inter Bold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751352" y="2349262"/>
            <a:ext cx="4944896" cy="334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55"/>
              </a:lnSpc>
            </a:pPr>
            <a:r>
              <a:rPr lang="en-US" sz="3753" spc="-37" dirty="0">
                <a:solidFill>
                  <a:srgbClr val="DCDBD9"/>
                </a:solidFill>
                <a:latin typeface="Inter Bold Italics"/>
              </a:rPr>
              <a:t>Special thanks to: </a:t>
            </a:r>
          </a:p>
          <a:p>
            <a:pPr>
              <a:lnSpc>
                <a:spcPts val="5255"/>
              </a:lnSpc>
            </a:pPr>
            <a:r>
              <a:rPr lang="en-US" sz="3753" spc="-37" dirty="0">
                <a:solidFill>
                  <a:srgbClr val="DCDBD9"/>
                </a:solidFill>
                <a:latin typeface="Inter Italics"/>
              </a:rPr>
              <a:t>Adam Kozlowski, Ed Sharron, Jess Pollack, and the NETN volunteer teams!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639B266-1920-07C6-AFDC-2C8C0FF9EA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19"/>
    </mc:Choice>
    <mc:Fallback>
      <p:transition spd="slow" advTm="31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134475" y="4114800"/>
            <a:ext cx="0" cy="51435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019175" y="4114800"/>
            <a:ext cx="0" cy="51435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7249775" y="4114800"/>
            <a:ext cx="0" cy="51435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952500"/>
            <a:ext cx="1198087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Background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98224" y="5581446"/>
            <a:ext cx="4587801" cy="1179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The rocky intertidal is changing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98224" y="7269739"/>
            <a:ext cx="4587801" cy="18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This ecosystem is undergoing dramatic stress from climate change, invasives, and habitat loss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320174" y="4972796"/>
            <a:ext cx="4587801" cy="1945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7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Macroalgae engineer their ecosystem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68029" y="7041139"/>
            <a:ext cx="5565447" cy="18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63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99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Ascophyllum nodosum </a:t>
            </a:r>
            <a:r>
              <a:rPr kumimoji="0" 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and </a:t>
            </a:r>
            <a:r>
              <a:rPr kumimoji="0" lang="en-US" sz="2599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Fucus vesiculosus </a:t>
            </a:r>
            <a:r>
              <a:rPr kumimoji="0" lang="en-US" sz="2599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provide habitat, structure, and food for invertebrates in the rocky intertidal</a:t>
            </a:r>
            <a:endParaRPr kumimoji="0" lang="en-US" sz="2599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nter"/>
              <a:ea typeface="+mn-ea"/>
              <a:cs typeface="+mn-cs"/>
            </a:endParaRPr>
          </a:p>
        </p:txBody>
      </p:sp>
      <p:pic>
        <p:nvPicPr>
          <p:cNvPr id="15" name="Picture 14" descr="A white silhouette of a plant&#10;&#10;AI-generated content may be incorrect.">
            <a:extLst>
              <a:ext uri="{FF2B5EF4-FFF2-40B4-BE49-F238E27FC236}">
                <a16:creationId xmlns:a16="http://schemas.microsoft.com/office/drawing/2014/main" id="{F6683C6E-4B80-2EA7-3928-8ED62FED5C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753">
            <a:off x="2403239" y="2162960"/>
            <a:ext cx="2370162" cy="3197690"/>
          </a:xfrm>
          <a:prstGeom prst="rect">
            <a:avLst/>
          </a:prstGeom>
        </p:spPr>
      </p:pic>
      <p:sp>
        <p:nvSpPr>
          <p:cNvPr id="3" name="Freeform 9">
            <a:extLst>
              <a:ext uri="{FF2B5EF4-FFF2-40B4-BE49-F238E27FC236}">
                <a16:creationId xmlns:a16="http://schemas.microsoft.com/office/drawing/2014/main" id="{27D7AF91-3522-9A27-2AB3-83869B507100}"/>
              </a:ext>
            </a:extLst>
          </p:cNvPr>
          <p:cNvSpPr/>
          <p:nvPr/>
        </p:nvSpPr>
        <p:spPr>
          <a:xfrm>
            <a:off x="13966616" y="2700597"/>
            <a:ext cx="2274284" cy="2723820"/>
          </a:xfrm>
          <a:custGeom>
            <a:avLst/>
            <a:gdLst/>
            <a:ahLst/>
            <a:cxnLst/>
            <a:rect l="l" t="t" r="r" b="b"/>
            <a:pathLst>
              <a:path w="2274284" h="2723820">
                <a:moveTo>
                  <a:pt x="0" y="0"/>
                </a:moveTo>
                <a:lnTo>
                  <a:pt x="2274283" y="0"/>
                </a:lnTo>
                <a:lnTo>
                  <a:pt x="2274283" y="2723820"/>
                </a:lnTo>
                <a:lnTo>
                  <a:pt x="0" y="272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16BC0622-4C41-5C09-B1EB-D6AE1BAE06CF}"/>
              </a:ext>
            </a:extLst>
          </p:cNvPr>
          <p:cNvSpPr/>
          <p:nvPr/>
        </p:nvSpPr>
        <p:spPr>
          <a:xfrm>
            <a:off x="12642290" y="1129631"/>
            <a:ext cx="1502310" cy="2095865"/>
          </a:xfrm>
          <a:custGeom>
            <a:avLst/>
            <a:gdLst/>
            <a:ahLst/>
            <a:cxnLst/>
            <a:rect l="l" t="t" r="r" b="b"/>
            <a:pathLst>
              <a:path w="1502310" h="2095865">
                <a:moveTo>
                  <a:pt x="0" y="0"/>
                </a:moveTo>
                <a:lnTo>
                  <a:pt x="1502310" y="0"/>
                </a:lnTo>
                <a:lnTo>
                  <a:pt x="1502310" y="2095866"/>
                </a:lnTo>
                <a:lnTo>
                  <a:pt x="0" y="20958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46873F89-D1E6-EA47-7775-B0250A8E9EAC}"/>
              </a:ext>
            </a:extLst>
          </p:cNvPr>
          <p:cNvSpPr/>
          <p:nvPr/>
        </p:nvSpPr>
        <p:spPr>
          <a:xfrm>
            <a:off x="10646873" y="4062507"/>
            <a:ext cx="3067279" cy="1141313"/>
          </a:xfrm>
          <a:custGeom>
            <a:avLst/>
            <a:gdLst/>
            <a:ahLst/>
            <a:cxnLst/>
            <a:rect l="l" t="t" r="r" b="b"/>
            <a:pathLst>
              <a:path w="3067279" h="1141313">
                <a:moveTo>
                  <a:pt x="0" y="0"/>
                </a:moveTo>
                <a:lnTo>
                  <a:pt x="3067279" y="0"/>
                </a:lnTo>
                <a:lnTo>
                  <a:pt x="3067279" y="1141313"/>
                </a:lnTo>
                <a:lnTo>
                  <a:pt x="0" y="11413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A87FD781-5C67-AAD4-A877-435E19316E1D}"/>
              </a:ext>
            </a:extLst>
          </p:cNvPr>
          <p:cNvSpPr/>
          <p:nvPr/>
        </p:nvSpPr>
        <p:spPr>
          <a:xfrm>
            <a:off x="10408581" y="1052340"/>
            <a:ext cx="1308558" cy="2632541"/>
          </a:xfrm>
          <a:custGeom>
            <a:avLst/>
            <a:gdLst/>
            <a:ahLst/>
            <a:cxnLst/>
            <a:rect l="l" t="t" r="r" b="b"/>
            <a:pathLst>
              <a:path w="1308558" h="2632541">
                <a:moveTo>
                  <a:pt x="0" y="0"/>
                </a:moveTo>
                <a:lnTo>
                  <a:pt x="1308558" y="0"/>
                </a:lnTo>
                <a:lnTo>
                  <a:pt x="1308558" y="2632541"/>
                </a:lnTo>
                <a:lnTo>
                  <a:pt x="0" y="26325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93F762B-7D12-CAF9-777A-A8D5E70BC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54"/>
    </mc:Choice>
    <mc:Fallback>
      <p:transition spd="slow" advTm="8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862" b="-89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431493" y="2746049"/>
            <a:ext cx="11425013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10000" spc="-100" dirty="0">
                <a:solidFill>
                  <a:srgbClr val="FFFFFF"/>
                </a:solidFill>
                <a:latin typeface="Inter"/>
              </a:rPr>
              <a:t>Questions?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1752C43-BC9F-97A1-BE44-D080EA96E716}"/>
              </a:ext>
            </a:extLst>
          </p:cNvPr>
          <p:cNvSpPr txBox="1"/>
          <p:nvPr/>
        </p:nvSpPr>
        <p:spPr>
          <a:xfrm>
            <a:off x="3429000" y="4798991"/>
            <a:ext cx="11425013" cy="1335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sz="5400" spc="-100" dirty="0">
                <a:solidFill>
                  <a:srgbClr val="FFFFFF"/>
                </a:solidFill>
                <a:latin typeface="Inter"/>
              </a:rPr>
              <a:t>lagonin@merrimack.edu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D51C47F-01C3-53E5-4890-AF0B583FFE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22"/>
    </mc:Choice>
    <mc:Fallback>
      <p:transition spd="slow" advTm="15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1111" b="-61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14109" y="2755286"/>
            <a:ext cx="6244148" cy="5277793"/>
            <a:chOff x="0" y="-47625"/>
            <a:chExt cx="1644549" cy="13900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4549" cy="1342411"/>
            </a:xfrm>
            <a:custGeom>
              <a:avLst/>
              <a:gdLst/>
              <a:ahLst/>
              <a:cxnLst/>
              <a:rect l="l" t="t" r="r" b="b"/>
              <a:pathLst>
                <a:path w="1644549" h="1342411">
                  <a:moveTo>
                    <a:pt x="95470" y="0"/>
                  </a:moveTo>
                  <a:lnTo>
                    <a:pt x="1549079" y="0"/>
                  </a:lnTo>
                  <a:cubicBezTo>
                    <a:pt x="1574400" y="0"/>
                    <a:pt x="1598683" y="10058"/>
                    <a:pt x="1616587" y="27962"/>
                  </a:cubicBezTo>
                  <a:cubicBezTo>
                    <a:pt x="1634491" y="45867"/>
                    <a:pt x="1644549" y="70150"/>
                    <a:pt x="1644549" y="95470"/>
                  </a:cubicBezTo>
                  <a:lnTo>
                    <a:pt x="1644549" y="1246941"/>
                  </a:lnTo>
                  <a:cubicBezTo>
                    <a:pt x="1644549" y="1272261"/>
                    <a:pt x="1634491" y="1296545"/>
                    <a:pt x="1616587" y="1314449"/>
                  </a:cubicBezTo>
                  <a:cubicBezTo>
                    <a:pt x="1598683" y="1332353"/>
                    <a:pt x="1574400" y="1342411"/>
                    <a:pt x="1549079" y="1342411"/>
                  </a:cubicBezTo>
                  <a:lnTo>
                    <a:pt x="95470" y="1342411"/>
                  </a:lnTo>
                  <a:cubicBezTo>
                    <a:pt x="42743" y="1342411"/>
                    <a:pt x="0" y="1299668"/>
                    <a:pt x="0" y="1246941"/>
                  </a:cubicBezTo>
                  <a:lnTo>
                    <a:pt x="0" y="95470"/>
                  </a:lnTo>
                  <a:cubicBezTo>
                    <a:pt x="0" y="70150"/>
                    <a:pt x="10058" y="45867"/>
                    <a:pt x="27962" y="27962"/>
                  </a:cubicBezTo>
                  <a:cubicBezTo>
                    <a:pt x="45867" y="10058"/>
                    <a:pt x="70150" y="0"/>
                    <a:pt x="95470" y="0"/>
                  </a:cubicBezTo>
                  <a:close/>
                </a:path>
              </a:pathLst>
            </a:custGeom>
            <a:solidFill>
              <a:srgbClr val="191919">
                <a:alpha val="69804"/>
              </a:srgbClr>
            </a:solidFill>
            <a:ln w="123825" cap="rnd">
              <a:solidFill>
                <a:srgbClr val="000000">
                  <a:alpha val="69804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644549" cy="13900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319730" y="1096029"/>
            <a:ext cx="13648539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7000">
                <a:solidFill>
                  <a:srgbClr val="FFFFFF"/>
                </a:solidFill>
                <a:latin typeface="Inter Bold"/>
              </a:rPr>
              <a:t>Research Question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14109" y="3086100"/>
            <a:ext cx="6244147" cy="4469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6"/>
              </a:lnSpc>
            </a:pPr>
            <a:r>
              <a:rPr lang="en-US" sz="3600" b="1" dirty="0">
                <a:solidFill>
                  <a:srgbClr val="FFFFFF"/>
                </a:solidFill>
                <a:latin typeface="Canva Sans"/>
              </a:rPr>
              <a:t>Can we predict the abundance of important ecosystem engineers </a:t>
            </a:r>
            <a:r>
              <a:rPr lang="en-US" sz="3600" b="1" i="1" dirty="0">
                <a:solidFill>
                  <a:srgbClr val="FFFFFF"/>
                </a:solidFill>
                <a:latin typeface="Canva Sans"/>
              </a:rPr>
              <a:t>Fucus </a:t>
            </a:r>
            <a:r>
              <a:rPr lang="en-US" sz="3600" b="1" dirty="0">
                <a:solidFill>
                  <a:srgbClr val="FFFFFF"/>
                </a:solidFill>
                <a:latin typeface="Canva Sans"/>
              </a:rPr>
              <a:t>and </a:t>
            </a:r>
            <a:r>
              <a:rPr lang="en-US" sz="3600" b="1" i="1" dirty="0">
                <a:solidFill>
                  <a:srgbClr val="FFFFFF"/>
                </a:solidFill>
                <a:latin typeface="Canva Sans"/>
              </a:rPr>
              <a:t>Ascophyllum</a:t>
            </a:r>
            <a:r>
              <a:rPr lang="en-US" sz="3600" b="1" dirty="0">
                <a:solidFill>
                  <a:srgbClr val="FFFFFF"/>
                </a:solidFill>
                <a:latin typeface="Canva Sans"/>
              </a:rPr>
              <a:t> using ecological survey data from the previous year?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0C9935B-AC6C-1841-E6CB-45F4EB4CA2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85"/>
    </mc:Choice>
    <mc:Fallback>
      <p:transition spd="slow" advTm="20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63213" y="27716"/>
            <a:ext cx="12924787" cy="10259284"/>
          </a:xfrm>
          <a:custGeom>
            <a:avLst/>
            <a:gdLst/>
            <a:ahLst/>
            <a:cxnLst/>
            <a:rect l="l" t="t" r="r" b="b"/>
            <a:pathLst>
              <a:path w="12924787" h="10259284">
                <a:moveTo>
                  <a:pt x="0" y="0"/>
                </a:moveTo>
                <a:lnTo>
                  <a:pt x="12924787" y="0"/>
                </a:lnTo>
                <a:lnTo>
                  <a:pt x="12924787" y="10259284"/>
                </a:lnTo>
                <a:lnTo>
                  <a:pt x="0" y="102592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4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76324" y="4020392"/>
            <a:ext cx="3686145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Site Selection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69076" y="4565456"/>
            <a:ext cx="5067326" cy="3266927"/>
            <a:chOff x="0" y="-241102"/>
            <a:chExt cx="6756435" cy="435590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-241102"/>
              <a:ext cx="6618706" cy="4355902"/>
              <a:chOff x="0" y="-47625"/>
              <a:chExt cx="1307399" cy="8604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07399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307399" h="812800">
                    <a:moveTo>
                      <a:pt x="79540" y="0"/>
                    </a:moveTo>
                    <a:lnTo>
                      <a:pt x="1227859" y="0"/>
                    </a:lnTo>
                    <a:cubicBezTo>
                      <a:pt x="1271787" y="0"/>
                      <a:pt x="1307399" y="35611"/>
                      <a:pt x="1307399" y="79540"/>
                    </a:cubicBezTo>
                    <a:lnTo>
                      <a:pt x="1307399" y="733260"/>
                    </a:lnTo>
                    <a:cubicBezTo>
                      <a:pt x="1307399" y="754355"/>
                      <a:pt x="1299019" y="774587"/>
                      <a:pt x="1284102" y="789503"/>
                    </a:cubicBezTo>
                    <a:cubicBezTo>
                      <a:pt x="1269185" y="804420"/>
                      <a:pt x="1248954" y="812800"/>
                      <a:pt x="1227859" y="812800"/>
                    </a:cubicBezTo>
                    <a:lnTo>
                      <a:pt x="79540" y="812800"/>
                    </a:lnTo>
                    <a:cubicBezTo>
                      <a:pt x="35611" y="812800"/>
                      <a:pt x="0" y="777189"/>
                      <a:pt x="0" y="733260"/>
                    </a:cubicBezTo>
                    <a:lnTo>
                      <a:pt x="0" y="79540"/>
                    </a:lnTo>
                    <a:cubicBezTo>
                      <a:pt x="0" y="35611"/>
                      <a:pt x="35611" y="0"/>
                      <a:pt x="79540" y="0"/>
                    </a:cubicBezTo>
                    <a:close/>
                  </a:path>
                </a:pathLst>
              </a:custGeom>
              <a:solidFill>
                <a:srgbClr val="000000">
                  <a:alpha val="49804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307399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4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62324"/>
              <a:ext cx="6756435" cy="361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Inter"/>
                </a:rPr>
                <a:t>Focus on broad temporal variation</a:t>
              </a:r>
            </a:p>
            <a:p>
              <a:pPr marL="561341" lvl="1" indent="-280670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FFFFFF"/>
                  </a:solidFill>
                  <a:latin typeface="Inter"/>
                </a:rPr>
                <a:t>Spatial variation not the focus</a:t>
              </a:r>
            </a:p>
            <a:p>
              <a:pPr marL="1122681" lvl="2" indent="-374227">
                <a:lnSpc>
                  <a:spcPts val="3640"/>
                </a:lnSpc>
                <a:buFont typeface="Arial"/>
                <a:buChar char="⚬"/>
              </a:pPr>
              <a:r>
                <a:rPr lang="en-US" sz="2600">
                  <a:solidFill>
                    <a:srgbClr val="FFFFFF"/>
                  </a:solidFill>
                  <a:latin typeface="Inter"/>
                </a:rPr>
                <a:t>Fixed plots</a:t>
              </a:r>
            </a:p>
            <a:p>
              <a:pPr marL="1122681" lvl="2" indent="-374227">
                <a:lnSpc>
                  <a:spcPts val="3640"/>
                </a:lnSpc>
                <a:buFont typeface="Arial"/>
                <a:buChar char="⚬"/>
              </a:pPr>
              <a:r>
                <a:rPr lang="en-US" sz="2600">
                  <a:solidFill>
                    <a:srgbClr val="FFFFFF"/>
                  </a:solidFill>
                  <a:latin typeface="Inter"/>
                </a:rPr>
                <a:t>Paired sites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FFFFFF"/>
                </a:solidFill>
                <a:latin typeface="Canva Sans Bold"/>
              </a:rPr>
              <a:t>NETN Monitoring Protocol</a:t>
            </a: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41D6A23C-A87D-624F-7BDB-187CBFCA0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51"/>
    </mc:Choice>
    <mc:Fallback>
      <p:transition spd="slow" advTm="37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76" y="4565457"/>
            <a:ext cx="4964029" cy="1878003"/>
            <a:chOff x="0" y="-47625"/>
            <a:chExt cx="1307399" cy="4946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399" cy="446993"/>
            </a:xfrm>
            <a:custGeom>
              <a:avLst/>
              <a:gdLst/>
              <a:ahLst/>
              <a:cxnLst/>
              <a:rect l="l" t="t" r="r" b="b"/>
              <a:pathLst>
                <a:path w="1307399" h="446993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367453"/>
                  </a:lnTo>
                  <a:cubicBezTo>
                    <a:pt x="1307399" y="388549"/>
                    <a:pt x="1299019" y="408780"/>
                    <a:pt x="1284102" y="423696"/>
                  </a:cubicBezTo>
                  <a:cubicBezTo>
                    <a:pt x="1269185" y="438613"/>
                    <a:pt x="1248954" y="446993"/>
                    <a:pt x="1227859" y="446993"/>
                  </a:cubicBezTo>
                  <a:lnTo>
                    <a:pt x="79540" y="446993"/>
                  </a:lnTo>
                  <a:cubicBezTo>
                    <a:pt x="58445" y="446993"/>
                    <a:pt x="38213" y="438613"/>
                    <a:pt x="23297" y="423696"/>
                  </a:cubicBezTo>
                  <a:cubicBezTo>
                    <a:pt x="8380" y="408780"/>
                    <a:pt x="0" y="388549"/>
                    <a:pt x="0" y="367453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07399" cy="4946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5883" y="-3324822"/>
            <a:ext cx="12952117" cy="13611822"/>
          </a:xfrm>
          <a:custGeom>
            <a:avLst/>
            <a:gdLst/>
            <a:ahLst/>
            <a:cxnLst/>
            <a:rect l="l" t="t" r="r" b="b"/>
            <a:pathLst>
              <a:path w="12952117" h="13611822">
                <a:moveTo>
                  <a:pt x="0" y="0"/>
                </a:moveTo>
                <a:lnTo>
                  <a:pt x="12952117" y="0"/>
                </a:lnTo>
                <a:lnTo>
                  <a:pt x="12952117" y="13611822"/>
                </a:lnTo>
                <a:lnTo>
                  <a:pt x="0" y="1361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853" b="-40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9076" y="4856120"/>
            <a:ext cx="5067326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"/>
              </a:rPr>
              <a:t>Long term count data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 Bold"/>
              </a:rPr>
              <a:t>Five </a:t>
            </a:r>
            <a:r>
              <a:rPr lang="en-US" sz="2600">
                <a:solidFill>
                  <a:srgbClr val="FFFFFF"/>
                </a:solidFill>
                <a:latin typeface="Inter"/>
              </a:rPr>
              <a:t>specific target communities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Inte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53413" y="4020392"/>
            <a:ext cx="4879173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Invertebrates &amp; Algae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FFFFFF"/>
                </a:solidFill>
                <a:latin typeface="Canva Sans Bold"/>
              </a:rPr>
              <a:t>NETN Monitoring Protocol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592C0AD-E07E-412F-89D5-08FAA44D32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2"/>
    </mc:Choice>
    <mc:Fallback>
      <p:transition spd="slow" advTm="19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76" y="4565457"/>
            <a:ext cx="4964029" cy="2800403"/>
            <a:chOff x="0" y="-47625"/>
            <a:chExt cx="1307399" cy="7375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399" cy="689930"/>
            </a:xfrm>
            <a:custGeom>
              <a:avLst/>
              <a:gdLst/>
              <a:ahLst/>
              <a:cxnLst/>
              <a:rect l="l" t="t" r="r" b="b"/>
              <a:pathLst>
                <a:path w="1307399" h="689930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610390"/>
                  </a:lnTo>
                  <a:cubicBezTo>
                    <a:pt x="1307399" y="631485"/>
                    <a:pt x="1299019" y="651717"/>
                    <a:pt x="1284102" y="666633"/>
                  </a:cubicBezTo>
                  <a:cubicBezTo>
                    <a:pt x="1269185" y="681550"/>
                    <a:pt x="1248954" y="689930"/>
                    <a:pt x="1227859" y="689930"/>
                  </a:cubicBezTo>
                  <a:lnTo>
                    <a:pt x="79540" y="689930"/>
                  </a:lnTo>
                  <a:cubicBezTo>
                    <a:pt x="35611" y="689930"/>
                    <a:pt x="0" y="654319"/>
                    <a:pt x="0" y="610390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07399" cy="737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9076" y="4856120"/>
            <a:ext cx="5067326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"/>
              </a:rPr>
              <a:t>Long term count data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Inter Bold"/>
              </a:rPr>
              <a:t>Five </a:t>
            </a:r>
            <a:r>
              <a:rPr lang="en-US" sz="2600">
                <a:solidFill>
                  <a:srgbClr val="FFFFFF"/>
                </a:solidFill>
                <a:latin typeface="Inter"/>
              </a:rPr>
              <a:t>specific target communities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Inter Bold"/>
              </a:rPr>
              <a:t>Barnacles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>
                <a:solidFill>
                  <a:srgbClr val="FFFFFF"/>
                </a:solidFill>
                <a:latin typeface="Inter Bold"/>
              </a:rPr>
              <a:t>Mussels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Inter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353688" y="-157390"/>
            <a:ext cx="17544826" cy="5300890"/>
          </a:xfrm>
          <a:custGeom>
            <a:avLst/>
            <a:gdLst/>
            <a:ahLst/>
            <a:cxnLst/>
            <a:rect l="l" t="t" r="r" b="b"/>
            <a:pathLst>
              <a:path w="17544826" h="5300890">
                <a:moveTo>
                  <a:pt x="0" y="0"/>
                </a:moveTo>
                <a:lnTo>
                  <a:pt x="17544826" y="0"/>
                </a:lnTo>
                <a:lnTo>
                  <a:pt x="17544826" y="5300890"/>
                </a:lnTo>
                <a:lnTo>
                  <a:pt x="0" y="5300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53688" y="5143500"/>
            <a:ext cx="19425110" cy="5285249"/>
          </a:xfrm>
          <a:custGeom>
            <a:avLst/>
            <a:gdLst/>
            <a:ahLst/>
            <a:cxnLst/>
            <a:rect l="l" t="t" r="r" b="b"/>
            <a:pathLst>
              <a:path w="19425110" h="5285249">
                <a:moveTo>
                  <a:pt x="0" y="0"/>
                </a:moveTo>
                <a:lnTo>
                  <a:pt x="19425110" y="0"/>
                </a:lnTo>
                <a:lnTo>
                  <a:pt x="19425110" y="5285249"/>
                </a:lnTo>
                <a:lnTo>
                  <a:pt x="0" y="52852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53413" y="4020392"/>
            <a:ext cx="4797496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Invertebrates &amp; Algae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FFFFFF"/>
                </a:solidFill>
                <a:latin typeface="Canva Sans Bold"/>
              </a:rPr>
              <a:t>NETN Monitoring Protocol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5473318" y="-43837"/>
            <a:ext cx="3670682" cy="1172403"/>
            <a:chOff x="0" y="-47625"/>
            <a:chExt cx="966764" cy="3087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6764" cy="261156"/>
            </a:xfrm>
            <a:custGeom>
              <a:avLst/>
              <a:gdLst/>
              <a:ahLst/>
              <a:cxnLst/>
              <a:rect l="l" t="t" r="r" b="b"/>
              <a:pathLst>
                <a:path w="966764" h="261156">
                  <a:moveTo>
                    <a:pt x="107565" y="0"/>
                  </a:moveTo>
                  <a:lnTo>
                    <a:pt x="859199" y="0"/>
                  </a:lnTo>
                  <a:cubicBezTo>
                    <a:pt x="887727" y="0"/>
                    <a:pt x="915086" y="11333"/>
                    <a:pt x="935259" y="31505"/>
                  </a:cubicBezTo>
                  <a:cubicBezTo>
                    <a:pt x="955431" y="51678"/>
                    <a:pt x="966764" y="79037"/>
                    <a:pt x="966764" y="107565"/>
                  </a:cubicBezTo>
                  <a:lnTo>
                    <a:pt x="966764" y="153591"/>
                  </a:lnTo>
                  <a:cubicBezTo>
                    <a:pt x="966764" y="212997"/>
                    <a:pt x="918605" y="261156"/>
                    <a:pt x="859199" y="261156"/>
                  </a:cubicBezTo>
                  <a:lnTo>
                    <a:pt x="107565" y="261156"/>
                  </a:lnTo>
                  <a:cubicBezTo>
                    <a:pt x="79037" y="261156"/>
                    <a:pt x="51678" y="249823"/>
                    <a:pt x="31505" y="229651"/>
                  </a:cubicBezTo>
                  <a:cubicBezTo>
                    <a:pt x="11333" y="209478"/>
                    <a:pt x="0" y="182119"/>
                    <a:pt x="0" y="153591"/>
                  </a:cubicBezTo>
                  <a:lnTo>
                    <a:pt x="0" y="107565"/>
                  </a:lnTo>
                  <a:cubicBezTo>
                    <a:pt x="0" y="79037"/>
                    <a:pt x="11333" y="51678"/>
                    <a:pt x="31505" y="31505"/>
                  </a:cubicBezTo>
                  <a:cubicBezTo>
                    <a:pt x="51678" y="11333"/>
                    <a:pt x="79037" y="0"/>
                    <a:pt x="10756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966764" cy="30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712552" y="141605"/>
            <a:ext cx="335524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Barnacles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73318" y="5116931"/>
            <a:ext cx="3138879" cy="1172403"/>
            <a:chOff x="0" y="-47625"/>
            <a:chExt cx="826701" cy="30878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26701" cy="261156"/>
            </a:xfrm>
            <a:custGeom>
              <a:avLst/>
              <a:gdLst/>
              <a:ahLst/>
              <a:cxnLst/>
              <a:rect l="l" t="t" r="r" b="b"/>
              <a:pathLst>
                <a:path w="826701" h="261156">
                  <a:moveTo>
                    <a:pt x="125789" y="0"/>
                  </a:moveTo>
                  <a:lnTo>
                    <a:pt x="700911" y="0"/>
                  </a:lnTo>
                  <a:cubicBezTo>
                    <a:pt x="734273" y="0"/>
                    <a:pt x="766268" y="13253"/>
                    <a:pt x="789858" y="36843"/>
                  </a:cubicBezTo>
                  <a:cubicBezTo>
                    <a:pt x="813448" y="60433"/>
                    <a:pt x="826701" y="92428"/>
                    <a:pt x="826701" y="125789"/>
                  </a:cubicBezTo>
                  <a:lnTo>
                    <a:pt x="826701" y="135367"/>
                  </a:lnTo>
                  <a:cubicBezTo>
                    <a:pt x="826701" y="168728"/>
                    <a:pt x="813448" y="200723"/>
                    <a:pt x="789858" y="224313"/>
                  </a:cubicBezTo>
                  <a:cubicBezTo>
                    <a:pt x="766268" y="247903"/>
                    <a:pt x="734273" y="261156"/>
                    <a:pt x="700911" y="261156"/>
                  </a:cubicBezTo>
                  <a:lnTo>
                    <a:pt x="125789" y="261156"/>
                  </a:lnTo>
                  <a:cubicBezTo>
                    <a:pt x="92428" y="261156"/>
                    <a:pt x="60433" y="247903"/>
                    <a:pt x="36843" y="224313"/>
                  </a:cubicBezTo>
                  <a:cubicBezTo>
                    <a:pt x="13253" y="200723"/>
                    <a:pt x="0" y="168728"/>
                    <a:pt x="0" y="135367"/>
                  </a:cubicBezTo>
                  <a:lnTo>
                    <a:pt x="0" y="125789"/>
                  </a:lnTo>
                  <a:cubicBezTo>
                    <a:pt x="0" y="92428"/>
                    <a:pt x="13253" y="60433"/>
                    <a:pt x="36843" y="36843"/>
                  </a:cubicBezTo>
                  <a:cubicBezTo>
                    <a:pt x="60433" y="13253"/>
                    <a:pt x="92428" y="0"/>
                    <a:pt x="125789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826701" cy="30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712552" y="5302373"/>
            <a:ext cx="2745648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Mussels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ACEDFF1C-5E85-4EDA-197D-512CB538B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6"/>
    </mc:Choice>
    <mc:Fallback>
      <p:transition spd="slow" advTm="14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76" y="4565457"/>
            <a:ext cx="4964029" cy="4143732"/>
            <a:chOff x="0" y="-47625"/>
            <a:chExt cx="1307399" cy="10913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399" cy="1043728"/>
            </a:xfrm>
            <a:custGeom>
              <a:avLst/>
              <a:gdLst/>
              <a:ahLst/>
              <a:cxnLst/>
              <a:rect l="l" t="t" r="r" b="b"/>
              <a:pathLst>
                <a:path w="1307399" h="104372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964189"/>
                  </a:lnTo>
                  <a:cubicBezTo>
                    <a:pt x="1307399" y="985284"/>
                    <a:pt x="1299019" y="1005515"/>
                    <a:pt x="1284102" y="1020432"/>
                  </a:cubicBezTo>
                  <a:cubicBezTo>
                    <a:pt x="1269185" y="1035348"/>
                    <a:pt x="1248954" y="1043728"/>
                    <a:pt x="1227859" y="1043728"/>
                  </a:cubicBezTo>
                  <a:lnTo>
                    <a:pt x="79540" y="1043728"/>
                  </a:lnTo>
                  <a:cubicBezTo>
                    <a:pt x="35611" y="1043728"/>
                    <a:pt x="0" y="1008117"/>
                    <a:pt x="0" y="964189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07399" cy="10913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5883" y="3330253"/>
            <a:ext cx="15848370" cy="3626493"/>
          </a:xfrm>
          <a:custGeom>
            <a:avLst/>
            <a:gdLst/>
            <a:ahLst/>
            <a:cxnLst/>
            <a:rect l="l" t="t" r="r" b="b"/>
            <a:pathLst>
              <a:path w="15848370" h="3626493">
                <a:moveTo>
                  <a:pt x="0" y="0"/>
                </a:moveTo>
                <a:lnTo>
                  <a:pt x="15848369" y="0"/>
                </a:lnTo>
                <a:lnTo>
                  <a:pt x="15848369" y="3626494"/>
                </a:lnTo>
                <a:lnTo>
                  <a:pt x="0" y="362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9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335883" y="0"/>
            <a:ext cx="12952117" cy="3333870"/>
          </a:xfrm>
          <a:custGeom>
            <a:avLst/>
            <a:gdLst/>
            <a:ahLst/>
            <a:cxnLst/>
            <a:rect l="l" t="t" r="r" b="b"/>
            <a:pathLst>
              <a:path w="12952117" h="3333870">
                <a:moveTo>
                  <a:pt x="0" y="0"/>
                </a:moveTo>
                <a:lnTo>
                  <a:pt x="12952117" y="0"/>
                </a:lnTo>
                <a:lnTo>
                  <a:pt x="12952117" y="3333870"/>
                </a:lnTo>
                <a:lnTo>
                  <a:pt x="0" y="3333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78" r="-12178" b="-548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473318" y="-43837"/>
            <a:ext cx="4601337" cy="1172403"/>
            <a:chOff x="0" y="-47625"/>
            <a:chExt cx="1211875" cy="3087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1875" cy="261156"/>
            </a:xfrm>
            <a:custGeom>
              <a:avLst/>
              <a:gdLst/>
              <a:ahLst/>
              <a:cxnLst/>
              <a:rect l="l" t="t" r="r" b="b"/>
              <a:pathLst>
                <a:path w="1211875" h="261156">
                  <a:moveTo>
                    <a:pt x="85809" y="0"/>
                  </a:moveTo>
                  <a:lnTo>
                    <a:pt x="1126065" y="0"/>
                  </a:lnTo>
                  <a:cubicBezTo>
                    <a:pt x="1173457" y="0"/>
                    <a:pt x="1211875" y="38418"/>
                    <a:pt x="1211875" y="85809"/>
                  </a:cubicBezTo>
                  <a:lnTo>
                    <a:pt x="1211875" y="175347"/>
                  </a:lnTo>
                  <a:cubicBezTo>
                    <a:pt x="1211875" y="222738"/>
                    <a:pt x="1173457" y="261156"/>
                    <a:pt x="1126065" y="261156"/>
                  </a:cubicBezTo>
                  <a:lnTo>
                    <a:pt x="85809" y="261156"/>
                  </a:lnTo>
                  <a:cubicBezTo>
                    <a:pt x="38418" y="261156"/>
                    <a:pt x="0" y="222738"/>
                    <a:pt x="0" y="175347"/>
                  </a:cubicBezTo>
                  <a:lnTo>
                    <a:pt x="0" y="85809"/>
                  </a:lnTo>
                  <a:cubicBezTo>
                    <a:pt x="0" y="38418"/>
                    <a:pt x="38418" y="0"/>
                    <a:pt x="85809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211875" cy="30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473318" y="3353302"/>
            <a:ext cx="2440888" cy="1172403"/>
            <a:chOff x="0" y="-47625"/>
            <a:chExt cx="642867" cy="3087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2867" cy="261156"/>
            </a:xfrm>
            <a:custGeom>
              <a:avLst/>
              <a:gdLst/>
              <a:ahLst/>
              <a:cxnLst/>
              <a:rect l="l" t="t" r="r" b="b"/>
              <a:pathLst>
                <a:path w="642867" h="261156">
                  <a:moveTo>
                    <a:pt x="130578" y="0"/>
                  </a:moveTo>
                  <a:lnTo>
                    <a:pt x="512290" y="0"/>
                  </a:lnTo>
                  <a:cubicBezTo>
                    <a:pt x="584406" y="0"/>
                    <a:pt x="642867" y="58462"/>
                    <a:pt x="642867" y="130578"/>
                  </a:cubicBezTo>
                  <a:lnTo>
                    <a:pt x="642867" y="130578"/>
                  </a:lnTo>
                  <a:cubicBezTo>
                    <a:pt x="642867" y="202694"/>
                    <a:pt x="584406" y="261156"/>
                    <a:pt x="512290" y="261156"/>
                  </a:cubicBezTo>
                  <a:lnTo>
                    <a:pt x="130578" y="261156"/>
                  </a:lnTo>
                  <a:cubicBezTo>
                    <a:pt x="58462" y="261156"/>
                    <a:pt x="0" y="202694"/>
                    <a:pt x="0" y="130578"/>
                  </a:cubicBezTo>
                  <a:lnTo>
                    <a:pt x="0" y="130578"/>
                  </a:lnTo>
                  <a:cubicBezTo>
                    <a:pt x="0" y="58462"/>
                    <a:pt x="58462" y="0"/>
                    <a:pt x="130578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642867" cy="30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338285" y="6930058"/>
            <a:ext cx="14529295" cy="4076588"/>
          </a:xfrm>
          <a:custGeom>
            <a:avLst/>
            <a:gdLst/>
            <a:ahLst/>
            <a:cxnLst/>
            <a:rect l="l" t="t" r="r" b="b"/>
            <a:pathLst>
              <a:path w="14529295" h="4076588">
                <a:moveTo>
                  <a:pt x="0" y="0"/>
                </a:moveTo>
                <a:lnTo>
                  <a:pt x="14529295" y="0"/>
                </a:lnTo>
                <a:lnTo>
                  <a:pt x="14529295" y="4076588"/>
                </a:lnTo>
                <a:lnTo>
                  <a:pt x="0" y="4076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418" t="-275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69076" y="4856120"/>
            <a:ext cx="5067326" cy="365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Long term count data</a:t>
            </a:r>
          </a:p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 Bold"/>
              </a:rPr>
              <a:t>Five </a:t>
            </a:r>
            <a:r>
              <a:rPr lang="en-US" sz="2600" dirty="0">
                <a:solidFill>
                  <a:srgbClr val="FFFFFF"/>
                </a:solidFill>
                <a:latin typeface="Inter"/>
              </a:rPr>
              <a:t>specific target communities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Barnacles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Mussels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FFFFFF"/>
                </a:solidFill>
                <a:latin typeface="Inter Bold Italics"/>
              </a:rPr>
              <a:t>Ascophyllum nodosum</a:t>
            </a: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FFFFFF"/>
                </a:solidFill>
                <a:latin typeface="Inter Bold Italics"/>
              </a:rPr>
              <a:t>Fucus </a:t>
            </a:r>
            <a:r>
              <a:rPr lang="en-US" sz="2600" dirty="0" err="1">
                <a:solidFill>
                  <a:srgbClr val="FFFFFF"/>
                </a:solidFill>
                <a:latin typeface="Inter Bold Italics"/>
              </a:rPr>
              <a:t>vesiculosis</a:t>
            </a:r>
            <a:endParaRPr lang="en-US" sz="2600" dirty="0">
              <a:solidFill>
                <a:srgbClr val="FFFFFF"/>
              </a:solidFill>
              <a:latin typeface="Inter Bold Italics"/>
            </a:endParaRPr>
          </a:p>
          <a:p>
            <a:pPr marL="1122681" lvl="2" indent="-374227">
              <a:lnSpc>
                <a:spcPts val="3640"/>
              </a:lnSpc>
              <a:buFont typeface="Arial"/>
              <a:buChar char="⚬"/>
            </a:pPr>
            <a:r>
              <a:rPr lang="en-US" sz="2600" dirty="0">
                <a:solidFill>
                  <a:srgbClr val="FFFFFF"/>
                </a:solidFill>
                <a:latin typeface="Inter Bold"/>
              </a:rPr>
              <a:t>Red algae spp.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3413" y="4020392"/>
            <a:ext cx="477969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Invertebrates &amp; Algae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FFFFFF"/>
                </a:solidFill>
                <a:latin typeface="Canva Sans Bold"/>
              </a:rPr>
              <a:t>NETN Monitoring Protocol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93418" y="79839"/>
            <a:ext cx="422761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 Italics"/>
              </a:rPr>
              <a:t>Ascophyllum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16882" y="3538139"/>
            <a:ext cx="1979317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 Italics"/>
              </a:rPr>
              <a:t>Fucus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473318" y="6975946"/>
            <a:ext cx="3670682" cy="1172403"/>
            <a:chOff x="0" y="-47625"/>
            <a:chExt cx="966764" cy="3087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66764" cy="261156"/>
            </a:xfrm>
            <a:custGeom>
              <a:avLst/>
              <a:gdLst/>
              <a:ahLst/>
              <a:cxnLst/>
              <a:rect l="l" t="t" r="r" b="b"/>
              <a:pathLst>
                <a:path w="966764" h="261156">
                  <a:moveTo>
                    <a:pt x="107565" y="0"/>
                  </a:moveTo>
                  <a:lnTo>
                    <a:pt x="859199" y="0"/>
                  </a:lnTo>
                  <a:cubicBezTo>
                    <a:pt x="887727" y="0"/>
                    <a:pt x="915086" y="11333"/>
                    <a:pt x="935259" y="31505"/>
                  </a:cubicBezTo>
                  <a:cubicBezTo>
                    <a:pt x="955431" y="51678"/>
                    <a:pt x="966764" y="79037"/>
                    <a:pt x="966764" y="107565"/>
                  </a:cubicBezTo>
                  <a:lnTo>
                    <a:pt x="966764" y="153591"/>
                  </a:lnTo>
                  <a:cubicBezTo>
                    <a:pt x="966764" y="212997"/>
                    <a:pt x="918605" y="261156"/>
                    <a:pt x="859199" y="261156"/>
                  </a:cubicBezTo>
                  <a:lnTo>
                    <a:pt x="107565" y="261156"/>
                  </a:lnTo>
                  <a:cubicBezTo>
                    <a:pt x="79037" y="261156"/>
                    <a:pt x="51678" y="249823"/>
                    <a:pt x="31505" y="229651"/>
                  </a:cubicBezTo>
                  <a:cubicBezTo>
                    <a:pt x="11333" y="209478"/>
                    <a:pt x="0" y="182119"/>
                    <a:pt x="0" y="153591"/>
                  </a:cubicBezTo>
                  <a:lnTo>
                    <a:pt x="0" y="107565"/>
                  </a:lnTo>
                  <a:cubicBezTo>
                    <a:pt x="0" y="79037"/>
                    <a:pt x="11333" y="51678"/>
                    <a:pt x="31505" y="31505"/>
                  </a:cubicBezTo>
                  <a:cubicBezTo>
                    <a:pt x="51678" y="11333"/>
                    <a:pt x="79037" y="0"/>
                    <a:pt x="107565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966764" cy="30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706227" y="7151010"/>
            <a:ext cx="3361573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Red Algae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A5E14A1-0DAD-672B-1B89-38D71F25C4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4"/>
    </mc:Choice>
    <mc:Fallback>
      <p:transition spd="slow" advTm="2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9076" y="4565457"/>
            <a:ext cx="4964029" cy="1405615"/>
            <a:chOff x="0" y="-47625"/>
            <a:chExt cx="1307399" cy="3702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35883" y="0"/>
            <a:ext cx="12903338" cy="10287000"/>
          </a:xfrm>
          <a:custGeom>
            <a:avLst/>
            <a:gdLst/>
            <a:ahLst/>
            <a:cxnLst/>
            <a:rect l="l" t="t" r="r" b="b"/>
            <a:pathLst>
              <a:path w="12903338" h="10287000">
                <a:moveTo>
                  <a:pt x="0" y="0"/>
                </a:moveTo>
                <a:lnTo>
                  <a:pt x="12903338" y="0"/>
                </a:lnTo>
                <a:lnTo>
                  <a:pt x="12903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t="-33622" b="-336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678354" y="850342"/>
            <a:ext cx="2286000" cy="2862519"/>
          </a:xfrm>
          <a:custGeom>
            <a:avLst/>
            <a:gdLst/>
            <a:ahLst/>
            <a:cxnLst/>
            <a:rect l="l" t="t" r="r" b="b"/>
            <a:pathLst>
              <a:path w="1502310" h="2095865">
                <a:moveTo>
                  <a:pt x="0" y="0"/>
                </a:moveTo>
                <a:lnTo>
                  <a:pt x="1502310" y="0"/>
                </a:lnTo>
                <a:lnTo>
                  <a:pt x="1502310" y="2095866"/>
                </a:lnTo>
                <a:lnTo>
                  <a:pt x="0" y="20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6071389" y="4192551"/>
            <a:ext cx="4800598" cy="1700241"/>
          </a:xfrm>
          <a:custGeom>
            <a:avLst/>
            <a:gdLst/>
            <a:ahLst/>
            <a:cxnLst/>
            <a:rect l="l" t="t" r="r" b="b"/>
            <a:pathLst>
              <a:path w="3067279" h="1141313">
                <a:moveTo>
                  <a:pt x="0" y="0"/>
                </a:moveTo>
                <a:lnTo>
                  <a:pt x="3067279" y="0"/>
                </a:lnTo>
                <a:lnTo>
                  <a:pt x="3067279" y="1141313"/>
                </a:lnTo>
                <a:lnTo>
                  <a:pt x="0" y="114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6334652" y="861548"/>
            <a:ext cx="1308558" cy="2632541"/>
          </a:xfrm>
          <a:custGeom>
            <a:avLst/>
            <a:gdLst/>
            <a:ahLst/>
            <a:cxnLst/>
            <a:rect l="l" t="t" r="r" b="b"/>
            <a:pathLst>
              <a:path w="1308558" h="2632541">
                <a:moveTo>
                  <a:pt x="0" y="0"/>
                </a:moveTo>
                <a:lnTo>
                  <a:pt x="1308558" y="0"/>
                </a:lnTo>
                <a:lnTo>
                  <a:pt x="1308558" y="2632541"/>
                </a:lnTo>
                <a:lnTo>
                  <a:pt x="0" y="263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69076" y="4856120"/>
            <a:ext cx="50673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>
              <a:lnSpc>
                <a:spcPts val="3640"/>
              </a:lnSpc>
              <a:buFont typeface="Arial"/>
              <a:buChar char="•"/>
            </a:pPr>
            <a:r>
              <a:rPr lang="en-US" sz="2600" dirty="0">
                <a:solidFill>
                  <a:srgbClr val="FFFFFF"/>
                </a:solidFill>
                <a:latin typeface="Inter"/>
              </a:rPr>
              <a:t>Motile invertebrate species included in model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53413" y="4020392"/>
            <a:ext cx="477969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400" dirty="0">
                <a:solidFill>
                  <a:srgbClr val="FFFFFF"/>
                </a:solidFill>
                <a:latin typeface="Inter Bold"/>
              </a:rPr>
              <a:t>Invertebrates &amp; Algae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</a:pPr>
            <a:r>
              <a:rPr lang="en-US" sz="6044">
                <a:solidFill>
                  <a:srgbClr val="FFFFFF"/>
                </a:solidFill>
                <a:latin typeface="Canva Sans Bold"/>
              </a:rPr>
              <a:t>NETN Monitoring Protocol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2A571C27-C931-DF2C-8DDD-719E6CBDA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1"/>
    </mc:Choice>
    <mc:Fallback>
      <p:transition spd="slow" advTm="17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02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3A3301-8D6F-76E4-C426-395138CAE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C62135-457B-87A1-66BA-4D9CD3A2AC0F}"/>
              </a:ext>
            </a:extLst>
          </p:cNvPr>
          <p:cNvGrpSpPr/>
          <p:nvPr/>
        </p:nvGrpSpPr>
        <p:grpSpPr>
          <a:xfrm>
            <a:off x="169076" y="4565457"/>
            <a:ext cx="4964029" cy="1405615"/>
            <a:chOff x="0" y="-47625"/>
            <a:chExt cx="1307399" cy="37020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45E9249-D440-62D0-8FFC-939F5167A235}"/>
                </a:ext>
              </a:extLst>
            </p:cNvPr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13D3810B-A88E-7FC6-1157-AF1B48ED993F}"/>
                </a:ext>
              </a:extLst>
            </p:cNvPr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D8B2159-3BC2-AED4-BE58-7B128A110BDE}"/>
              </a:ext>
            </a:extLst>
          </p:cNvPr>
          <p:cNvSpPr/>
          <p:nvPr/>
        </p:nvSpPr>
        <p:spPr>
          <a:xfrm>
            <a:off x="5335883" y="0"/>
            <a:ext cx="12903338" cy="10287000"/>
          </a:xfrm>
          <a:custGeom>
            <a:avLst/>
            <a:gdLst/>
            <a:ahLst/>
            <a:cxnLst/>
            <a:rect l="l" t="t" r="r" b="b"/>
            <a:pathLst>
              <a:path w="12903338" h="10287000">
                <a:moveTo>
                  <a:pt x="0" y="0"/>
                </a:moveTo>
                <a:lnTo>
                  <a:pt x="12903338" y="0"/>
                </a:lnTo>
                <a:lnTo>
                  <a:pt x="129033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1000"/>
            </a:blip>
            <a:stretch>
              <a:fillRect t="-33622" b="-336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80E032BB-EFBC-DD5B-F144-4D1F9EFFD06D}"/>
              </a:ext>
            </a:extLst>
          </p:cNvPr>
          <p:cNvSpPr/>
          <p:nvPr/>
        </p:nvSpPr>
        <p:spPr>
          <a:xfrm flipV="1">
            <a:off x="5335883" y="0"/>
            <a:ext cx="0" cy="10287000"/>
          </a:xfrm>
          <a:prstGeom prst="line">
            <a:avLst/>
          </a:prstGeom>
          <a:ln w="19050" cap="rnd">
            <a:solidFill>
              <a:srgbClr val="DCDB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D7E18A0-E0FB-7EDA-78E5-E749CEF53E03}"/>
              </a:ext>
            </a:extLst>
          </p:cNvPr>
          <p:cNvSpPr/>
          <p:nvPr/>
        </p:nvSpPr>
        <p:spPr>
          <a:xfrm>
            <a:off x="8678354" y="850342"/>
            <a:ext cx="2286000" cy="2862519"/>
          </a:xfrm>
          <a:custGeom>
            <a:avLst/>
            <a:gdLst/>
            <a:ahLst/>
            <a:cxnLst/>
            <a:rect l="l" t="t" r="r" b="b"/>
            <a:pathLst>
              <a:path w="1502310" h="2095865">
                <a:moveTo>
                  <a:pt x="0" y="0"/>
                </a:moveTo>
                <a:lnTo>
                  <a:pt x="1502310" y="0"/>
                </a:lnTo>
                <a:lnTo>
                  <a:pt x="1502310" y="2095866"/>
                </a:lnTo>
                <a:lnTo>
                  <a:pt x="0" y="2095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547B35EE-05C5-98FF-9CAB-7395D16B80A4}"/>
              </a:ext>
            </a:extLst>
          </p:cNvPr>
          <p:cNvSpPr/>
          <p:nvPr/>
        </p:nvSpPr>
        <p:spPr>
          <a:xfrm>
            <a:off x="6071389" y="4192551"/>
            <a:ext cx="4800598" cy="1700241"/>
          </a:xfrm>
          <a:custGeom>
            <a:avLst/>
            <a:gdLst/>
            <a:ahLst/>
            <a:cxnLst/>
            <a:rect l="l" t="t" r="r" b="b"/>
            <a:pathLst>
              <a:path w="3067279" h="1141313">
                <a:moveTo>
                  <a:pt x="0" y="0"/>
                </a:moveTo>
                <a:lnTo>
                  <a:pt x="3067279" y="0"/>
                </a:lnTo>
                <a:lnTo>
                  <a:pt x="3067279" y="1141313"/>
                </a:lnTo>
                <a:lnTo>
                  <a:pt x="0" y="1141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D3C6CFC4-63A3-4B1E-9FC6-C23BF700DC6B}"/>
              </a:ext>
            </a:extLst>
          </p:cNvPr>
          <p:cNvSpPr/>
          <p:nvPr/>
        </p:nvSpPr>
        <p:spPr>
          <a:xfrm>
            <a:off x="6334652" y="861548"/>
            <a:ext cx="1308558" cy="2632541"/>
          </a:xfrm>
          <a:custGeom>
            <a:avLst/>
            <a:gdLst/>
            <a:ahLst/>
            <a:cxnLst/>
            <a:rect l="l" t="t" r="r" b="b"/>
            <a:pathLst>
              <a:path w="1308558" h="2632541">
                <a:moveTo>
                  <a:pt x="0" y="0"/>
                </a:moveTo>
                <a:lnTo>
                  <a:pt x="1308558" y="0"/>
                </a:lnTo>
                <a:lnTo>
                  <a:pt x="1308558" y="2632541"/>
                </a:lnTo>
                <a:lnTo>
                  <a:pt x="0" y="263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E97DF17-87D7-F015-E3EB-3666A2F6BB43}"/>
              </a:ext>
            </a:extLst>
          </p:cNvPr>
          <p:cNvSpPr txBox="1"/>
          <p:nvPr/>
        </p:nvSpPr>
        <p:spPr>
          <a:xfrm>
            <a:off x="169076" y="4856120"/>
            <a:ext cx="5067326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9A9795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Motile invertebrate species included in model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C1D35746-74A7-C31F-D257-730718D09799}"/>
              </a:ext>
            </a:extLst>
          </p:cNvPr>
          <p:cNvSpPr txBox="1"/>
          <p:nvPr/>
        </p:nvSpPr>
        <p:spPr>
          <a:xfrm>
            <a:off x="353413" y="4020392"/>
            <a:ext cx="4779692" cy="580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7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 Bold"/>
                <a:ea typeface="+mn-ea"/>
                <a:cs typeface="+mn-cs"/>
              </a:rPr>
              <a:t>Invertebrates &amp; Algae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440B73D-D158-244B-7B94-5901E3143B2B}"/>
              </a:ext>
            </a:extLst>
          </p:cNvPr>
          <p:cNvSpPr txBox="1"/>
          <p:nvPr/>
        </p:nvSpPr>
        <p:spPr>
          <a:xfrm>
            <a:off x="547756" y="322855"/>
            <a:ext cx="4214716" cy="317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46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44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 Bold"/>
                <a:ea typeface="+mn-ea"/>
                <a:cs typeface="+mn-cs"/>
              </a:rPr>
              <a:t>NETN Monitoring Protocol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8879DA36-2483-962C-84DA-8E9E7F795D15}"/>
              </a:ext>
            </a:extLst>
          </p:cNvPr>
          <p:cNvGrpSpPr/>
          <p:nvPr/>
        </p:nvGrpSpPr>
        <p:grpSpPr>
          <a:xfrm>
            <a:off x="169076" y="5981700"/>
            <a:ext cx="4964029" cy="2260257"/>
            <a:chOff x="0" y="-47625"/>
            <a:chExt cx="1307399" cy="370203"/>
          </a:xfrm>
        </p:grpSpPr>
        <p:sp>
          <p:nvSpPr>
            <p:cNvPr id="30" name="Freeform 3">
              <a:extLst>
                <a:ext uri="{FF2B5EF4-FFF2-40B4-BE49-F238E27FC236}">
                  <a16:creationId xmlns:a16="http://schemas.microsoft.com/office/drawing/2014/main" id="{041EB32A-8B65-6116-1A13-4EF2B911AC15}"/>
                </a:ext>
              </a:extLst>
            </p:cNvPr>
            <p:cNvSpPr/>
            <p:nvPr/>
          </p:nvSpPr>
          <p:spPr>
            <a:xfrm>
              <a:off x="0" y="0"/>
              <a:ext cx="1307399" cy="322578"/>
            </a:xfrm>
            <a:custGeom>
              <a:avLst/>
              <a:gdLst/>
              <a:ahLst/>
              <a:cxnLst/>
              <a:rect l="l" t="t" r="r" b="b"/>
              <a:pathLst>
                <a:path w="1307399" h="322578">
                  <a:moveTo>
                    <a:pt x="79540" y="0"/>
                  </a:moveTo>
                  <a:lnTo>
                    <a:pt x="1227859" y="0"/>
                  </a:lnTo>
                  <a:cubicBezTo>
                    <a:pt x="1271787" y="0"/>
                    <a:pt x="1307399" y="35611"/>
                    <a:pt x="1307399" y="79540"/>
                  </a:cubicBezTo>
                  <a:lnTo>
                    <a:pt x="1307399" y="243038"/>
                  </a:lnTo>
                  <a:cubicBezTo>
                    <a:pt x="1307399" y="264134"/>
                    <a:pt x="1299019" y="284365"/>
                    <a:pt x="1284102" y="299282"/>
                  </a:cubicBezTo>
                  <a:cubicBezTo>
                    <a:pt x="1269185" y="314198"/>
                    <a:pt x="1248954" y="322578"/>
                    <a:pt x="1227859" y="322578"/>
                  </a:cubicBezTo>
                  <a:lnTo>
                    <a:pt x="79540" y="322578"/>
                  </a:lnTo>
                  <a:cubicBezTo>
                    <a:pt x="35611" y="322578"/>
                    <a:pt x="0" y="286967"/>
                    <a:pt x="0" y="243038"/>
                  </a:cubicBezTo>
                  <a:lnTo>
                    <a:pt x="0" y="79540"/>
                  </a:lnTo>
                  <a:cubicBezTo>
                    <a:pt x="0" y="35611"/>
                    <a:pt x="35611" y="0"/>
                    <a:pt x="79540" y="0"/>
                  </a:cubicBez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E0F3D0D0-850A-56F0-2283-6F8E5C966640}"/>
                </a:ext>
              </a:extLst>
            </p:cNvPr>
            <p:cNvSpPr txBox="1"/>
            <p:nvPr/>
          </p:nvSpPr>
          <p:spPr>
            <a:xfrm>
              <a:off x="0" y="-47625"/>
              <a:ext cx="1307399" cy="37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6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16">
            <a:extLst>
              <a:ext uri="{FF2B5EF4-FFF2-40B4-BE49-F238E27FC236}">
                <a16:creationId xmlns:a16="http://schemas.microsoft.com/office/drawing/2014/main" id="{0C526D8D-93F2-D244-4D45-16A450E14E26}"/>
              </a:ext>
            </a:extLst>
          </p:cNvPr>
          <p:cNvSpPr txBox="1"/>
          <p:nvPr/>
        </p:nvSpPr>
        <p:spPr>
          <a:xfrm>
            <a:off x="169076" y="6298106"/>
            <a:ext cx="5067326" cy="1809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marR="0" lvl="1" indent="-280670" algn="l" defTabSz="914400" rtl="0" eaLnBrk="1" fontAlgn="auto" latinLnBrk="0" hangingPunct="1">
              <a:lnSpc>
                <a:spcPts val="3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ter"/>
                <a:ea typeface="+mn-ea"/>
                <a:cs typeface="+mn-cs"/>
              </a:rPr>
              <a:t>Percent cover (0 – 100%) data for algae and other substrate (barnacles, mussels, rock, etc.) </a:t>
            </a: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5CFC6206-6622-DB0D-047B-5FDDD1B76A60}"/>
              </a:ext>
            </a:extLst>
          </p:cNvPr>
          <p:cNvSpPr/>
          <p:nvPr/>
        </p:nvSpPr>
        <p:spPr>
          <a:xfrm>
            <a:off x="15547051" y="4226169"/>
            <a:ext cx="2665276" cy="2365183"/>
          </a:xfrm>
          <a:custGeom>
            <a:avLst/>
            <a:gdLst/>
            <a:ahLst/>
            <a:cxnLst/>
            <a:rect l="l" t="t" r="r" b="b"/>
            <a:pathLst>
              <a:path w="1656329" h="1421790">
                <a:moveTo>
                  <a:pt x="0" y="0"/>
                </a:moveTo>
                <a:lnTo>
                  <a:pt x="1656328" y="0"/>
                </a:lnTo>
                <a:lnTo>
                  <a:pt x="1656328" y="1421790"/>
                </a:lnTo>
                <a:lnTo>
                  <a:pt x="0" y="14217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34">
            <a:extLst>
              <a:ext uri="{FF2B5EF4-FFF2-40B4-BE49-F238E27FC236}">
                <a16:creationId xmlns:a16="http://schemas.microsoft.com/office/drawing/2014/main" id="{3CE7A658-82EC-DA0A-222A-D715506F205D}"/>
              </a:ext>
            </a:extLst>
          </p:cNvPr>
          <p:cNvSpPr/>
          <p:nvPr/>
        </p:nvSpPr>
        <p:spPr>
          <a:xfrm>
            <a:off x="14103081" y="1176725"/>
            <a:ext cx="2665276" cy="2862518"/>
          </a:xfrm>
          <a:custGeom>
            <a:avLst/>
            <a:gdLst/>
            <a:ahLst/>
            <a:cxnLst/>
            <a:rect l="l" t="t" r="r" b="b"/>
            <a:pathLst>
              <a:path w="1866410" h="1879256">
                <a:moveTo>
                  <a:pt x="0" y="0"/>
                </a:moveTo>
                <a:lnTo>
                  <a:pt x="1866410" y="0"/>
                </a:lnTo>
                <a:lnTo>
                  <a:pt x="1866410" y="1879256"/>
                </a:lnTo>
                <a:lnTo>
                  <a:pt x="0" y="1879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533A6C45-224E-EDA3-506A-D3E8037A33FA}"/>
              </a:ext>
            </a:extLst>
          </p:cNvPr>
          <p:cNvSpPr/>
          <p:nvPr/>
        </p:nvSpPr>
        <p:spPr>
          <a:xfrm>
            <a:off x="13335000" y="4388055"/>
            <a:ext cx="1792942" cy="1510890"/>
          </a:xfrm>
          <a:custGeom>
            <a:avLst/>
            <a:gdLst/>
            <a:ahLst/>
            <a:cxnLst/>
            <a:rect l="l" t="t" r="r" b="b"/>
            <a:pathLst>
              <a:path w="2032907" h="2032907">
                <a:moveTo>
                  <a:pt x="0" y="0"/>
                </a:moveTo>
                <a:lnTo>
                  <a:pt x="2032907" y="0"/>
                </a:lnTo>
                <a:lnTo>
                  <a:pt x="2032907" y="2032906"/>
                </a:lnTo>
                <a:lnTo>
                  <a:pt x="0" y="20329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0" name="Picture 39" descr="A white silhouette of a plant&#10;&#10;AI-generated content may be incorrect.">
            <a:extLst>
              <a:ext uri="{FF2B5EF4-FFF2-40B4-BE49-F238E27FC236}">
                <a16:creationId xmlns:a16="http://schemas.microsoft.com/office/drawing/2014/main" id="{44F65E2D-6630-26B3-999E-7904157A3D0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2753">
            <a:off x="13445653" y="6764191"/>
            <a:ext cx="2370162" cy="319769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8A381BE-50ED-4D3C-45CE-2350263E1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15078075" y="7077075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25899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1"/>
    </mc:Choice>
    <mc:Fallback>
      <p:transition spd="slow" advTm="12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569</Words>
  <Application>Microsoft Office PowerPoint</Application>
  <PresentationFormat>Custom</PresentationFormat>
  <Paragraphs>117</Paragraphs>
  <Slides>20</Slides>
  <Notes>0</Notes>
  <HiddenSlides>0</HiddenSlides>
  <MMClips>20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Calibri</vt:lpstr>
      <vt:lpstr>Inter Italics</vt:lpstr>
      <vt:lpstr>Inter Bold Italics</vt:lpstr>
      <vt:lpstr>Arial</vt:lpstr>
      <vt:lpstr>Canva Sans Bold</vt:lpstr>
      <vt:lpstr>Canva Sans Bold Italics</vt:lpstr>
      <vt:lpstr>Cambria Math</vt:lpstr>
      <vt:lpstr>Inter</vt:lpstr>
      <vt:lpstr>Inter Bold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Invasibility of the Northwest Atlantic Rocky Intertidal</dc:title>
  <dc:creator>Nick Lagoni</dc:creator>
  <cp:lastModifiedBy>Nick Lagoni</cp:lastModifiedBy>
  <cp:revision>4</cp:revision>
  <dcterms:created xsi:type="dcterms:W3CDTF">2006-08-16T00:00:00Z</dcterms:created>
  <dcterms:modified xsi:type="dcterms:W3CDTF">2025-08-28T03:24:39Z</dcterms:modified>
  <dc:identifier>DAF2PZGqtTw</dc:identifier>
</cp:coreProperties>
</file>